
<file path=[Content_Types].xml><?xml version="1.0" encoding="utf-8"?>
<Types xmlns="http://schemas.openxmlformats.org/package/2006/content-types">
  <Default Extension="xml" ContentType="application/xml"/>
  <Default Extension="jpeg" ContentType="image/jpeg"/>
  <Default Extension="png" ContentType="image/png"/>
  <Default Extension="wdp" ContentType="image/vnd.ms-photo"/>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5"/>
  </p:notesMasterIdLst>
  <p:sldIdLst>
    <p:sldId id="269" r:id="rId2"/>
    <p:sldId id="263" r:id="rId3"/>
    <p:sldId id="268" r:id="rId4"/>
    <p:sldId id="276" r:id="rId5"/>
    <p:sldId id="277" r:id="rId6"/>
    <p:sldId id="281" r:id="rId7"/>
    <p:sldId id="282" r:id="rId8"/>
    <p:sldId id="283" r:id="rId9"/>
    <p:sldId id="279" r:id="rId10"/>
    <p:sldId id="280" r:id="rId11"/>
    <p:sldId id="284" r:id="rId12"/>
    <p:sldId id="275" r:id="rId13"/>
    <p:sldId id="259" r:id="rId14"/>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1pPr>
    <a:lvl2pPr marL="457200"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2pPr>
    <a:lvl3pPr marL="914400"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3pPr>
    <a:lvl4pPr marL="1371600"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4pPr>
    <a:lvl5pPr marL="1828800" algn="l" defTabSz="457200" rtl="0" fontAlgn="base">
      <a:spcBef>
        <a:spcPct val="0"/>
      </a:spcBef>
      <a:spcAft>
        <a:spcPct val="0"/>
      </a:spcAft>
      <a:defRPr kern="1200">
        <a:solidFill>
          <a:schemeClr val="tx1"/>
        </a:solidFill>
        <a:latin typeface="Arial" charset="-52"/>
        <a:ea typeface="ＭＳ Ｐゴシック" charset="-128"/>
        <a:cs typeface="ＭＳ Ｐゴシック" charset="-128"/>
      </a:defRPr>
    </a:lvl5pPr>
    <a:lvl6pPr marL="2286000" algn="l" defTabSz="457200" rtl="0" eaLnBrk="1" latinLnBrk="0" hangingPunct="1">
      <a:defRPr kern="1200">
        <a:solidFill>
          <a:schemeClr val="tx1"/>
        </a:solidFill>
        <a:latin typeface="Arial" charset="-52"/>
        <a:ea typeface="ＭＳ Ｐゴシック" charset="-128"/>
        <a:cs typeface="ＭＳ Ｐゴシック" charset="-128"/>
      </a:defRPr>
    </a:lvl6pPr>
    <a:lvl7pPr marL="2743200" algn="l" defTabSz="457200" rtl="0" eaLnBrk="1" latinLnBrk="0" hangingPunct="1">
      <a:defRPr kern="1200">
        <a:solidFill>
          <a:schemeClr val="tx1"/>
        </a:solidFill>
        <a:latin typeface="Arial" charset="-52"/>
        <a:ea typeface="ＭＳ Ｐゴシック" charset="-128"/>
        <a:cs typeface="ＭＳ Ｐゴシック" charset="-128"/>
      </a:defRPr>
    </a:lvl7pPr>
    <a:lvl8pPr marL="3200400" algn="l" defTabSz="457200" rtl="0" eaLnBrk="1" latinLnBrk="0" hangingPunct="1">
      <a:defRPr kern="1200">
        <a:solidFill>
          <a:schemeClr val="tx1"/>
        </a:solidFill>
        <a:latin typeface="Arial" charset="-52"/>
        <a:ea typeface="ＭＳ Ｐゴシック" charset="-128"/>
        <a:cs typeface="ＭＳ Ｐゴシック" charset="-128"/>
      </a:defRPr>
    </a:lvl8pPr>
    <a:lvl9pPr marL="3657600" algn="l" defTabSz="457200" rtl="0" eaLnBrk="1" latinLnBrk="0" hangingPunct="1">
      <a:defRPr kern="1200">
        <a:solidFill>
          <a:schemeClr val="tx1"/>
        </a:solidFill>
        <a:latin typeface="Arial" charset="-52"/>
        <a:ea typeface="ＭＳ Ｐゴシック" charset="-128"/>
        <a:cs typeface="ＭＳ Ｐゴシック" charset="-128"/>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2000" autoAdjust="0"/>
    <p:restoredTop sz="86966"/>
  </p:normalViewPr>
  <p:slideViewPr>
    <p:cSldViewPr snapToObjects="1">
      <p:cViewPr>
        <p:scale>
          <a:sx n="110" d="100"/>
          <a:sy n="110" d="100"/>
        </p:scale>
        <p:origin x="272" y="72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notesMaster" Target="notesMasters/notesMaster1.xml"/><Relationship Id="rId16" Type="http://schemas.openxmlformats.org/officeDocument/2006/relationships/presProps" Target="presProps.xml"/><Relationship Id="rId17" Type="http://schemas.openxmlformats.org/officeDocument/2006/relationships/viewProps" Target="viewProps.xml"/><Relationship Id="rId18" Type="http://schemas.openxmlformats.org/officeDocument/2006/relationships/theme" Target="theme/theme1.xml"/><Relationship Id="rId19"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charts/_rels/chart1.xml.rels><?xml version="1.0" encoding="UTF-8" standalone="yes"?>
<Relationships xmlns="http://schemas.openxmlformats.org/package/2006/relationships"><Relationship Id="rId1" Type="http://schemas.openxmlformats.org/officeDocument/2006/relationships/oleObject" Target="Mark's%20Disk:SSMA%20Conf%202009:GrowBeastTest1.xls"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scatterChart>
        <c:scatterStyle val="lineMarker"/>
        <c:varyColors val="0"/>
        <c:ser>
          <c:idx val="1"/>
          <c:order val="0"/>
          <c:tx>
            <c:strRef>
              <c:f>Sheet1!$C$1:$C$2</c:f>
              <c:strCache>
                <c:ptCount val="1"/>
                <c:pt idx="0">
                  <c:v>Med Salt 10cc/200ml</c:v>
                </c:pt>
              </c:strCache>
            </c:strRef>
          </c:tx>
          <c:spPr>
            <a:ln w="38100">
              <a:solidFill>
                <a:schemeClr val="bg1">
                  <a:lumMod val="50000"/>
                </a:schemeClr>
              </a:solidFill>
              <a:prstDash val="solid"/>
            </a:ln>
            <a:effectLst>
              <a:outerShdw blurRad="50800" dist="38100" dir="2700000" algn="tl" rotWithShape="0">
                <a:srgbClr val="000000">
                  <a:alpha val="43000"/>
                </a:srgbClr>
              </a:outerShdw>
            </a:effectLst>
          </c:spPr>
          <c:marker>
            <c:symbol val="square"/>
            <c:size val="9"/>
            <c:spPr>
              <a:solidFill>
                <a:schemeClr val="tx1">
                  <a:lumMod val="75000"/>
                  <a:lumOff val="25000"/>
                </a:schemeClr>
              </a:solidFill>
              <a:ln>
                <a:solidFill>
                  <a:srgbClr val="DD2D32"/>
                </a:solidFill>
                <a:prstDash val="solid"/>
              </a:ln>
              <a:effectLst>
                <a:outerShdw blurRad="50800" dist="38100" dir="2700000" algn="tl" rotWithShape="0">
                  <a:srgbClr val="000000">
                    <a:alpha val="43000"/>
                  </a:srgbClr>
                </a:outerShdw>
              </a:effectLst>
            </c:spPr>
          </c:marker>
          <c:xVal>
            <c:numRef>
              <c:f>Sheet1!$A$3:$A$21</c:f>
              <c:numCache>
                <c:formatCode>General</c:formatCode>
                <c:ptCount val="19"/>
                <c:pt idx="0">
                  <c:v>0.0</c:v>
                </c:pt>
                <c:pt idx="1">
                  <c:v>1.0</c:v>
                </c:pt>
                <c:pt idx="2">
                  <c:v>2.0</c:v>
                </c:pt>
                <c:pt idx="3">
                  <c:v>4.0</c:v>
                </c:pt>
                <c:pt idx="4">
                  <c:v>6.0</c:v>
                </c:pt>
                <c:pt idx="5">
                  <c:v>8.0</c:v>
                </c:pt>
                <c:pt idx="6">
                  <c:v>10.0</c:v>
                </c:pt>
                <c:pt idx="7">
                  <c:v>12.0</c:v>
                </c:pt>
                <c:pt idx="8">
                  <c:v>14.0</c:v>
                </c:pt>
                <c:pt idx="9">
                  <c:v>22.0</c:v>
                </c:pt>
                <c:pt idx="10">
                  <c:v>24.0</c:v>
                </c:pt>
                <c:pt idx="11">
                  <c:v>28.0</c:v>
                </c:pt>
                <c:pt idx="12">
                  <c:v>32.0</c:v>
                </c:pt>
                <c:pt idx="13">
                  <c:v>37.0</c:v>
                </c:pt>
                <c:pt idx="14">
                  <c:v>48.0</c:v>
                </c:pt>
                <c:pt idx="15">
                  <c:v>50.0</c:v>
                </c:pt>
                <c:pt idx="16">
                  <c:v>56.0</c:v>
                </c:pt>
                <c:pt idx="17">
                  <c:v>62.0</c:v>
                </c:pt>
                <c:pt idx="18">
                  <c:v>72.0</c:v>
                </c:pt>
              </c:numCache>
            </c:numRef>
          </c:xVal>
          <c:yVal>
            <c:numRef>
              <c:f>Sheet1!$C$3:$C$21</c:f>
              <c:numCache>
                <c:formatCode>0.0</c:formatCode>
                <c:ptCount val="19"/>
                <c:pt idx="0">
                  <c:v>4.3</c:v>
                </c:pt>
                <c:pt idx="1">
                  <c:v>4.3</c:v>
                </c:pt>
                <c:pt idx="2">
                  <c:v>4.3</c:v>
                </c:pt>
                <c:pt idx="3">
                  <c:v>4.5</c:v>
                </c:pt>
                <c:pt idx="4">
                  <c:v>4.6</c:v>
                </c:pt>
                <c:pt idx="5">
                  <c:v>4.7</c:v>
                </c:pt>
                <c:pt idx="6">
                  <c:v>4.9</c:v>
                </c:pt>
                <c:pt idx="7">
                  <c:v>5.0</c:v>
                </c:pt>
                <c:pt idx="8">
                  <c:v>5.0</c:v>
                </c:pt>
                <c:pt idx="9">
                  <c:v>5.3</c:v>
                </c:pt>
                <c:pt idx="10">
                  <c:v>5.3</c:v>
                </c:pt>
                <c:pt idx="11">
                  <c:v>5.4</c:v>
                </c:pt>
                <c:pt idx="12">
                  <c:v>5.4</c:v>
                </c:pt>
                <c:pt idx="13">
                  <c:v>5.6</c:v>
                </c:pt>
                <c:pt idx="14">
                  <c:v>5.7</c:v>
                </c:pt>
                <c:pt idx="15">
                  <c:v>5.8</c:v>
                </c:pt>
                <c:pt idx="16">
                  <c:v>5.8</c:v>
                </c:pt>
                <c:pt idx="17">
                  <c:v>5.8</c:v>
                </c:pt>
                <c:pt idx="18">
                  <c:v>5.8</c:v>
                </c:pt>
              </c:numCache>
            </c:numRef>
          </c:yVal>
          <c:smooth val="0"/>
        </c:ser>
        <c:ser>
          <c:idx val="2"/>
          <c:order val="1"/>
          <c:tx>
            <c:strRef>
              <c:f>Sheet1!$D$1:$D$2</c:f>
              <c:strCache>
                <c:ptCount val="1"/>
                <c:pt idx="0">
                  <c:v>Med Salt 10cc/200ml</c:v>
                </c:pt>
              </c:strCache>
            </c:strRef>
          </c:tx>
          <c:spPr>
            <a:ln w="38100">
              <a:solidFill>
                <a:srgbClr val="90713A"/>
              </a:solidFill>
              <a:prstDash val="solid"/>
            </a:ln>
          </c:spPr>
          <c:marker>
            <c:symbol val="triangle"/>
            <c:size val="9"/>
            <c:spPr>
              <a:gradFill rotWithShape="0">
                <a:gsLst>
                  <a:gs pos="0">
                    <a:srgbClr val="D4F4A6"/>
                  </a:gs>
                  <a:gs pos="100000">
                    <a:srgbClr val="8DB241"/>
                  </a:gs>
                </a:gsLst>
                <a:lin ang="5400000"/>
              </a:gradFill>
              <a:ln>
                <a:solidFill>
                  <a:srgbClr val="90713A"/>
                </a:solidFill>
                <a:prstDash val="solid"/>
              </a:ln>
              <a:effectLst>
                <a:outerShdw dist="35921" dir="2700000" algn="br">
                  <a:srgbClr val="000000"/>
                </a:outerShdw>
              </a:effectLst>
            </c:spPr>
          </c:marker>
          <c:xVal>
            <c:numRef>
              <c:f>Sheet1!$A$3:$A$21</c:f>
              <c:numCache>
                <c:formatCode>General</c:formatCode>
                <c:ptCount val="19"/>
                <c:pt idx="0">
                  <c:v>0.0</c:v>
                </c:pt>
                <c:pt idx="1">
                  <c:v>1.0</c:v>
                </c:pt>
                <c:pt idx="2">
                  <c:v>2.0</c:v>
                </c:pt>
                <c:pt idx="3">
                  <c:v>4.0</c:v>
                </c:pt>
                <c:pt idx="4">
                  <c:v>6.0</c:v>
                </c:pt>
                <c:pt idx="5">
                  <c:v>8.0</c:v>
                </c:pt>
                <c:pt idx="6">
                  <c:v>10.0</c:v>
                </c:pt>
                <c:pt idx="7">
                  <c:v>12.0</c:v>
                </c:pt>
                <c:pt idx="8">
                  <c:v>14.0</c:v>
                </c:pt>
                <c:pt idx="9">
                  <c:v>22.0</c:v>
                </c:pt>
                <c:pt idx="10">
                  <c:v>24.0</c:v>
                </c:pt>
                <c:pt idx="11">
                  <c:v>28.0</c:v>
                </c:pt>
                <c:pt idx="12">
                  <c:v>32.0</c:v>
                </c:pt>
                <c:pt idx="13">
                  <c:v>37.0</c:v>
                </c:pt>
                <c:pt idx="14">
                  <c:v>48.0</c:v>
                </c:pt>
                <c:pt idx="15">
                  <c:v>50.0</c:v>
                </c:pt>
                <c:pt idx="16">
                  <c:v>56.0</c:v>
                </c:pt>
                <c:pt idx="17">
                  <c:v>62.0</c:v>
                </c:pt>
                <c:pt idx="18">
                  <c:v>72.0</c:v>
                </c:pt>
              </c:numCache>
            </c:numRef>
          </c:xVal>
          <c:yVal>
            <c:numRef>
              <c:f>Sheet1!$D$3:$D$21</c:f>
              <c:numCache>
                <c:formatCode>General</c:formatCode>
                <c:ptCount val="19"/>
              </c:numCache>
            </c:numRef>
          </c:yVal>
          <c:smooth val="0"/>
        </c:ser>
        <c:ser>
          <c:idx val="3"/>
          <c:order val="2"/>
          <c:tx>
            <c:strRef>
              <c:f>Sheet1!$E$1:$E$2</c:f>
              <c:strCache>
                <c:ptCount val="1"/>
                <c:pt idx="0">
                  <c:v>Warm Water 32 degrees C</c:v>
                </c:pt>
              </c:strCache>
            </c:strRef>
          </c:tx>
          <c:spPr>
            <a:ln w="38100">
              <a:solidFill>
                <a:srgbClr val="FF6600"/>
              </a:solidFill>
              <a:prstDash val="solid"/>
            </a:ln>
          </c:spPr>
          <c:marker>
            <c:symbol val="x"/>
            <c:size val="9"/>
            <c:spPr>
              <a:solidFill>
                <a:srgbClr val="FF6600"/>
              </a:solidFill>
              <a:ln>
                <a:solidFill>
                  <a:srgbClr val="666699"/>
                </a:solidFill>
                <a:prstDash val="solid"/>
              </a:ln>
              <a:effectLst>
                <a:outerShdw dist="35921" dir="2700000" algn="br">
                  <a:srgbClr val="000000"/>
                </a:outerShdw>
              </a:effectLst>
            </c:spPr>
          </c:marker>
          <c:xVal>
            <c:numRef>
              <c:f>Sheet1!$A$3:$A$21</c:f>
              <c:numCache>
                <c:formatCode>General</c:formatCode>
                <c:ptCount val="19"/>
                <c:pt idx="0">
                  <c:v>0.0</c:v>
                </c:pt>
                <c:pt idx="1">
                  <c:v>1.0</c:v>
                </c:pt>
                <c:pt idx="2">
                  <c:v>2.0</c:v>
                </c:pt>
                <c:pt idx="3">
                  <c:v>4.0</c:v>
                </c:pt>
                <c:pt idx="4">
                  <c:v>6.0</c:v>
                </c:pt>
                <c:pt idx="5">
                  <c:v>8.0</c:v>
                </c:pt>
                <c:pt idx="6">
                  <c:v>10.0</c:v>
                </c:pt>
                <c:pt idx="7">
                  <c:v>12.0</c:v>
                </c:pt>
                <c:pt idx="8">
                  <c:v>14.0</c:v>
                </c:pt>
                <c:pt idx="9">
                  <c:v>22.0</c:v>
                </c:pt>
                <c:pt idx="10">
                  <c:v>24.0</c:v>
                </c:pt>
                <c:pt idx="11">
                  <c:v>28.0</c:v>
                </c:pt>
                <c:pt idx="12">
                  <c:v>32.0</c:v>
                </c:pt>
                <c:pt idx="13">
                  <c:v>37.0</c:v>
                </c:pt>
                <c:pt idx="14">
                  <c:v>48.0</c:v>
                </c:pt>
                <c:pt idx="15">
                  <c:v>50.0</c:v>
                </c:pt>
                <c:pt idx="16">
                  <c:v>56.0</c:v>
                </c:pt>
                <c:pt idx="17">
                  <c:v>62.0</c:v>
                </c:pt>
                <c:pt idx="18">
                  <c:v>72.0</c:v>
                </c:pt>
              </c:numCache>
            </c:numRef>
          </c:xVal>
          <c:yVal>
            <c:numRef>
              <c:f>Sheet1!$E$3:$E$21</c:f>
              <c:numCache>
                <c:formatCode>0.0</c:formatCode>
                <c:ptCount val="19"/>
                <c:pt idx="0">
                  <c:v>4.2</c:v>
                </c:pt>
                <c:pt idx="1">
                  <c:v>4.4</c:v>
                </c:pt>
                <c:pt idx="2">
                  <c:v>4.7</c:v>
                </c:pt>
                <c:pt idx="3">
                  <c:v>5.2</c:v>
                </c:pt>
                <c:pt idx="4">
                  <c:v>6.0</c:v>
                </c:pt>
                <c:pt idx="5">
                  <c:v>6.8</c:v>
                </c:pt>
                <c:pt idx="6">
                  <c:v>7.4</c:v>
                </c:pt>
                <c:pt idx="7">
                  <c:v>8.4</c:v>
                </c:pt>
                <c:pt idx="8">
                  <c:v>8.9</c:v>
                </c:pt>
                <c:pt idx="9">
                  <c:v>11.0</c:v>
                </c:pt>
                <c:pt idx="10">
                  <c:v>11.5</c:v>
                </c:pt>
                <c:pt idx="11">
                  <c:v>12.1</c:v>
                </c:pt>
                <c:pt idx="12">
                  <c:v>12.5</c:v>
                </c:pt>
                <c:pt idx="13">
                  <c:v>12.9</c:v>
                </c:pt>
                <c:pt idx="14">
                  <c:v>13.6</c:v>
                </c:pt>
                <c:pt idx="15">
                  <c:v>13.9</c:v>
                </c:pt>
                <c:pt idx="16">
                  <c:v>14.2</c:v>
                </c:pt>
                <c:pt idx="17">
                  <c:v>14.6</c:v>
                </c:pt>
                <c:pt idx="18">
                  <c:v>14.8</c:v>
                </c:pt>
              </c:numCache>
            </c:numRef>
          </c:yVal>
          <c:smooth val="0"/>
        </c:ser>
        <c:ser>
          <c:idx val="4"/>
          <c:order val="3"/>
          <c:tx>
            <c:strRef>
              <c:f>Sheet1!$F$1:$F$2</c:f>
              <c:strCache>
                <c:ptCount val="1"/>
                <c:pt idx="0">
                  <c:v>Warm Water 32 degrees C</c:v>
                </c:pt>
              </c:strCache>
            </c:strRef>
          </c:tx>
          <c:spPr>
            <a:ln w="38100">
              <a:solidFill>
                <a:srgbClr val="33CCCC"/>
              </a:solidFill>
              <a:prstDash val="solid"/>
            </a:ln>
          </c:spPr>
          <c:marker>
            <c:symbol val="star"/>
            <c:size val="9"/>
            <c:spPr>
              <a:gradFill rotWithShape="0">
                <a:gsLst>
                  <a:gs pos="0">
                    <a:srgbClr val="9DE2FF"/>
                  </a:gs>
                  <a:gs pos="100000">
                    <a:srgbClr val="31A1C0"/>
                  </a:gs>
                </a:gsLst>
                <a:lin ang="5400000"/>
              </a:gradFill>
              <a:ln>
                <a:solidFill>
                  <a:srgbClr val="33CCCC"/>
                </a:solidFill>
                <a:prstDash val="solid"/>
              </a:ln>
              <a:effectLst>
                <a:outerShdw dist="35921" dir="2700000" algn="br">
                  <a:srgbClr val="000000"/>
                </a:outerShdw>
              </a:effectLst>
            </c:spPr>
          </c:marker>
          <c:xVal>
            <c:numRef>
              <c:f>Sheet1!$A$3:$A$21</c:f>
              <c:numCache>
                <c:formatCode>General</c:formatCode>
                <c:ptCount val="19"/>
                <c:pt idx="0">
                  <c:v>0.0</c:v>
                </c:pt>
                <c:pt idx="1">
                  <c:v>1.0</c:v>
                </c:pt>
                <c:pt idx="2">
                  <c:v>2.0</c:v>
                </c:pt>
                <c:pt idx="3">
                  <c:v>4.0</c:v>
                </c:pt>
                <c:pt idx="4">
                  <c:v>6.0</c:v>
                </c:pt>
                <c:pt idx="5">
                  <c:v>8.0</c:v>
                </c:pt>
                <c:pt idx="6">
                  <c:v>10.0</c:v>
                </c:pt>
                <c:pt idx="7">
                  <c:v>12.0</c:v>
                </c:pt>
                <c:pt idx="8">
                  <c:v>14.0</c:v>
                </c:pt>
                <c:pt idx="9">
                  <c:v>22.0</c:v>
                </c:pt>
                <c:pt idx="10">
                  <c:v>24.0</c:v>
                </c:pt>
                <c:pt idx="11">
                  <c:v>28.0</c:v>
                </c:pt>
                <c:pt idx="12">
                  <c:v>32.0</c:v>
                </c:pt>
                <c:pt idx="13">
                  <c:v>37.0</c:v>
                </c:pt>
                <c:pt idx="14">
                  <c:v>48.0</c:v>
                </c:pt>
                <c:pt idx="15">
                  <c:v>50.0</c:v>
                </c:pt>
                <c:pt idx="16">
                  <c:v>56.0</c:v>
                </c:pt>
                <c:pt idx="17">
                  <c:v>62.0</c:v>
                </c:pt>
                <c:pt idx="18">
                  <c:v>72.0</c:v>
                </c:pt>
              </c:numCache>
            </c:numRef>
          </c:xVal>
          <c:yVal>
            <c:numRef>
              <c:f>Sheet1!$F$3:$F$21</c:f>
              <c:numCache>
                <c:formatCode>General</c:formatCode>
                <c:ptCount val="19"/>
              </c:numCache>
            </c:numRef>
          </c:yVal>
          <c:smooth val="0"/>
        </c:ser>
        <c:ser>
          <c:idx val="5"/>
          <c:order val="4"/>
          <c:tx>
            <c:strRef>
              <c:f>Sheet1!$G$1:$G$2</c:f>
              <c:strCache>
                <c:ptCount val="1"/>
                <c:pt idx="0">
                  <c:v>Just Water 26 degrees C</c:v>
                </c:pt>
              </c:strCache>
            </c:strRef>
          </c:tx>
          <c:spPr>
            <a:ln w="38100">
              <a:solidFill>
                <a:srgbClr val="3366FF"/>
              </a:solidFill>
              <a:prstDash val="solid"/>
            </a:ln>
          </c:spPr>
          <c:marker>
            <c:symbol val="circle"/>
            <c:size val="9"/>
            <c:spPr>
              <a:solidFill>
                <a:srgbClr val="3366FF"/>
              </a:solidFill>
              <a:ln>
                <a:solidFill>
                  <a:srgbClr val="FF9900"/>
                </a:solidFill>
                <a:prstDash val="solid"/>
              </a:ln>
              <a:effectLst>
                <a:outerShdw dist="35921" dir="2700000" algn="br">
                  <a:srgbClr val="000000"/>
                </a:outerShdw>
              </a:effectLst>
            </c:spPr>
          </c:marker>
          <c:xVal>
            <c:numRef>
              <c:f>Sheet1!$A$3:$A$21</c:f>
              <c:numCache>
                <c:formatCode>General</c:formatCode>
                <c:ptCount val="19"/>
                <c:pt idx="0">
                  <c:v>0.0</c:v>
                </c:pt>
                <c:pt idx="1">
                  <c:v>1.0</c:v>
                </c:pt>
                <c:pt idx="2">
                  <c:v>2.0</c:v>
                </c:pt>
                <c:pt idx="3">
                  <c:v>4.0</c:v>
                </c:pt>
                <c:pt idx="4">
                  <c:v>6.0</c:v>
                </c:pt>
                <c:pt idx="5">
                  <c:v>8.0</c:v>
                </c:pt>
                <c:pt idx="6">
                  <c:v>10.0</c:v>
                </c:pt>
                <c:pt idx="7">
                  <c:v>12.0</c:v>
                </c:pt>
                <c:pt idx="8">
                  <c:v>14.0</c:v>
                </c:pt>
                <c:pt idx="9">
                  <c:v>22.0</c:v>
                </c:pt>
                <c:pt idx="10">
                  <c:v>24.0</c:v>
                </c:pt>
                <c:pt idx="11">
                  <c:v>28.0</c:v>
                </c:pt>
                <c:pt idx="12">
                  <c:v>32.0</c:v>
                </c:pt>
                <c:pt idx="13">
                  <c:v>37.0</c:v>
                </c:pt>
                <c:pt idx="14">
                  <c:v>48.0</c:v>
                </c:pt>
                <c:pt idx="15">
                  <c:v>50.0</c:v>
                </c:pt>
                <c:pt idx="16">
                  <c:v>56.0</c:v>
                </c:pt>
                <c:pt idx="17">
                  <c:v>62.0</c:v>
                </c:pt>
                <c:pt idx="18">
                  <c:v>72.0</c:v>
                </c:pt>
              </c:numCache>
            </c:numRef>
          </c:xVal>
          <c:yVal>
            <c:numRef>
              <c:f>Sheet1!$G$3:$G$21</c:f>
              <c:numCache>
                <c:formatCode>0.0</c:formatCode>
                <c:ptCount val="19"/>
                <c:pt idx="0">
                  <c:v>4.1</c:v>
                </c:pt>
                <c:pt idx="1">
                  <c:v>4.3</c:v>
                </c:pt>
                <c:pt idx="2">
                  <c:v>4.5</c:v>
                </c:pt>
                <c:pt idx="3">
                  <c:v>4.8</c:v>
                </c:pt>
                <c:pt idx="4">
                  <c:v>5.4</c:v>
                </c:pt>
                <c:pt idx="5">
                  <c:v>6.0</c:v>
                </c:pt>
                <c:pt idx="6">
                  <c:v>6.4</c:v>
                </c:pt>
                <c:pt idx="7">
                  <c:v>6.9</c:v>
                </c:pt>
                <c:pt idx="8">
                  <c:v>7.2</c:v>
                </c:pt>
                <c:pt idx="9">
                  <c:v>8.1</c:v>
                </c:pt>
                <c:pt idx="10">
                  <c:v>8.3</c:v>
                </c:pt>
                <c:pt idx="11">
                  <c:v>8.7</c:v>
                </c:pt>
                <c:pt idx="12">
                  <c:v>9.1</c:v>
                </c:pt>
                <c:pt idx="13">
                  <c:v>9.4</c:v>
                </c:pt>
                <c:pt idx="14">
                  <c:v>10.1</c:v>
                </c:pt>
                <c:pt idx="15">
                  <c:v>10.3</c:v>
                </c:pt>
                <c:pt idx="16">
                  <c:v>10.6</c:v>
                </c:pt>
                <c:pt idx="17">
                  <c:v>10.9</c:v>
                </c:pt>
                <c:pt idx="18">
                  <c:v>11.0</c:v>
                </c:pt>
              </c:numCache>
            </c:numRef>
          </c:yVal>
          <c:smooth val="0"/>
        </c:ser>
        <c:dLbls>
          <c:showLegendKey val="0"/>
          <c:showVal val="0"/>
          <c:showCatName val="0"/>
          <c:showSerName val="0"/>
          <c:showPercent val="0"/>
          <c:showBubbleSize val="0"/>
        </c:dLbls>
        <c:axId val="1233586512"/>
        <c:axId val="1186788912"/>
      </c:scatterChart>
      <c:valAx>
        <c:axId val="1233586512"/>
        <c:scaling>
          <c:orientation val="minMax"/>
          <c:max val="80.0"/>
        </c:scaling>
        <c:delete val="0"/>
        <c:axPos val="b"/>
        <c:title>
          <c:tx>
            <c:rich>
              <a:bodyPr/>
              <a:lstStyle/>
              <a:p>
                <a:pPr>
                  <a:defRPr sz="1000" b="1" i="0" u="none" strike="noStrike" baseline="0">
                    <a:solidFill>
                      <a:srgbClr val="000000"/>
                    </a:solidFill>
                    <a:latin typeface="Calibri"/>
                    <a:ea typeface="Calibri"/>
                    <a:cs typeface="Calibri"/>
                  </a:defRPr>
                </a:pPr>
                <a:r>
                  <a:rPr lang="en-US"/>
                  <a:t>hours elapsed</a:t>
                </a:r>
              </a:p>
            </c:rich>
          </c:tx>
          <c:layout/>
          <c:overlay val="0"/>
          <c:spPr>
            <a:noFill/>
            <a:ln w="25400">
              <a:noFill/>
            </a:ln>
          </c:spPr>
        </c:title>
        <c:numFmt formatCode="General" sourceLinked="1"/>
        <c:majorTickMark val="out"/>
        <c:minorTickMark val="none"/>
        <c:tickLblPos val="nextTo"/>
        <c:spPr>
          <a:ln w="3175">
            <a:solidFill>
              <a:srgbClr val="808080"/>
            </a:solidFill>
            <a:prstDash val="solid"/>
          </a:ln>
        </c:spPr>
        <c:txPr>
          <a:bodyPr rot="0" vert="horz"/>
          <a:lstStyle/>
          <a:p>
            <a:pPr>
              <a:defRPr sz="1000" b="0" i="0" u="none" strike="noStrike" baseline="0">
                <a:solidFill>
                  <a:srgbClr val="000000"/>
                </a:solidFill>
                <a:latin typeface="Calibri"/>
                <a:ea typeface="Calibri"/>
                <a:cs typeface="Calibri"/>
              </a:defRPr>
            </a:pPr>
            <a:endParaRPr lang="en-US"/>
          </a:p>
        </c:txPr>
        <c:crossAx val="1186788912"/>
        <c:crosses val="autoZero"/>
        <c:crossBetween val="midCat"/>
      </c:valAx>
      <c:valAx>
        <c:axId val="1186788912"/>
        <c:scaling>
          <c:orientation val="minMax"/>
          <c:min val="3.0"/>
        </c:scaling>
        <c:delete val="0"/>
        <c:axPos val="l"/>
        <c:majorGridlines>
          <c:spPr>
            <a:ln w="3175">
              <a:solidFill>
                <a:srgbClr val="808080"/>
              </a:solidFill>
              <a:prstDash val="solid"/>
            </a:ln>
          </c:spPr>
        </c:majorGridlines>
        <c:title>
          <c:tx>
            <c:rich>
              <a:bodyPr/>
              <a:lstStyle/>
              <a:p>
                <a:pPr>
                  <a:defRPr sz="1000" b="1" i="0" u="none" strike="noStrike" baseline="0">
                    <a:solidFill>
                      <a:srgbClr val="000000"/>
                    </a:solidFill>
                    <a:latin typeface="Calibri"/>
                    <a:ea typeface="Calibri"/>
                    <a:cs typeface="Calibri"/>
                  </a:defRPr>
                </a:pPr>
                <a:r>
                  <a:rPr lang="en-US"/>
                  <a:t>length (cm)</a:t>
                </a:r>
              </a:p>
            </c:rich>
          </c:tx>
          <c:layout/>
          <c:overlay val="0"/>
          <c:spPr>
            <a:noFill/>
            <a:ln w="25400">
              <a:noFill/>
            </a:ln>
          </c:spPr>
        </c:title>
        <c:numFmt formatCode="0.0" sourceLinked="1"/>
        <c:majorTickMark val="out"/>
        <c:minorTickMark val="none"/>
        <c:tickLblPos val="nextTo"/>
        <c:spPr>
          <a:ln w="3175">
            <a:solidFill>
              <a:srgbClr val="808080"/>
            </a:solidFill>
            <a:prstDash val="solid"/>
          </a:ln>
        </c:spPr>
        <c:txPr>
          <a:bodyPr rot="0" vert="horz"/>
          <a:lstStyle/>
          <a:p>
            <a:pPr>
              <a:defRPr sz="1000" b="0" i="0" u="none" strike="noStrike" baseline="0">
                <a:solidFill>
                  <a:srgbClr val="000000"/>
                </a:solidFill>
                <a:latin typeface="Calibri"/>
                <a:ea typeface="Calibri"/>
                <a:cs typeface="Calibri"/>
              </a:defRPr>
            </a:pPr>
            <a:endParaRPr lang="en-US"/>
          </a:p>
        </c:txPr>
        <c:crossAx val="1233586512"/>
        <c:crosses val="autoZero"/>
        <c:crossBetween val="midCat"/>
      </c:valAx>
      <c:spPr>
        <a:solidFill>
          <a:srgbClr val="FFFFFF"/>
        </a:solidFill>
        <a:ln w="25400">
          <a:solidFill>
            <a:schemeClr val="bg1">
              <a:lumMod val="50000"/>
            </a:schemeClr>
          </a:solidFill>
        </a:ln>
      </c:spPr>
    </c:plotArea>
    <c:plotVisOnly val="1"/>
    <c:dispBlanksAs val="gap"/>
    <c:showDLblsOverMax val="0"/>
  </c:chart>
  <c:spPr>
    <a:effectLst>
      <a:innerShdw blurRad="63500" dist="50800" dir="5400000">
        <a:srgbClr val="000000">
          <a:alpha val="50000"/>
        </a:srgbClr>
      </a:innerShdw>
    </a:effectLst>
  </c:spPr>
  <c:txPr>
    <a:bodyPr/>
    <a:lstStyle/>
    <a:p>
      <a:pPr>
        <a:defRPr sz="1000" b="0" i="0" u="none" strike="noStrike" baseline="0">
          <a:solidFill>
            <a:srgbClr val="000000"/>
          </a:solidFill>
          <a:latin typeface="Calibri"/>
          <a:ea typeface="Calibri"/>
          <a:cs typeface="Calibri"/>
        </a:defRPr>
      </a:pPr>
      <a:endParaRPr lang="en-US"/>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Calibri" pitchFamily="30" charset="0"/>
                <a:ea typeface="ＭＳ Ｐゴシック" pitchFamily="30" charset="-128"/>
                <a:cs typeface="ＭＳ Ｐゴシック" pitchFamily="30" charset="-128"/>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atin typeface="Calibri" pitchFamily="30" charset="0"/>
                <a:ea typeface="ＭＳ Ｐゴシック" pitchFamily="30" charset="-128"/>
                <a:cs typeface="ＭＳ Ｐゴシック" pitchFamily="30" charset="-128"/>
              </a:defRPr>
            </a:lvl1pPr>
          </a:lstStyle>
          <a:p>
            <a:pPr>
              <a:defRPr/>
            </a:pPr>
            <a:fld id="{1AAA4C2F-C881-AA4A-A06E-2ABC38F91DE3}" type="datetime1">
              <a:rPr lang="en-US"/>
              <a:pPr>
                <a:defRPr/>
              </a:pPr>
              <a:t>10/9/17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Calibri" pitchFamily="30" charset="0"/>
                <a:ea typeface="ＭＳ Ｐゴシック" pitchFamily="30" charset="-128"/>
                <a:cs typeface="ＭＳ Ｐゴシック" pitchFamily="30" charset="-128"/>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atin typeface="Calibri" pitchFamily="30" charset="0"/>
                <a:ea typeface="ＭＳ Ｐゴシック" pitchFamily="30" charset="-128"/>
                <a:cs typeface="ＭＳ Ｐゴシック" pitchFamily="30" charset="-128"/>
              </a:defRPr>
            </a:lvl1pPr>
          </a:lstStyle>
          <a:p>
            <a:pPr>
              <a:defRPr/>
            </a:pPr>
            <a:fld id="{5E7AEFE3-5867-0A42-9DEC-5D8933C1B2D6}"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ＭＳ Ｐゴシック" pitchFamily="-112"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12"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Welcome</a:t>
            </a:r>
            <a:r>
              <a:rPr lang="en-US" baseline="0" dirty="0" smtClean="0"/>
              <a:t> folks in attendance and i</a:t>
            </a:r>
            <a:r>
              <a:rPr lang="en-US" dirty="0" smtClean="0"/>
              <a:t>ntroduce yourselves</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5E7AEFE3-5867-0A42-9DEC-5D8933C1B2D6}" type="slidenum">
              <a:rPr lang="en-US" smtClean="0"/>
              <a:pPr>
                <a:defRPr/>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p:cNvSpPr>
          <p:nvPr>
            <p:ph type="sldImg"/>
          </p:nvPr>
        </p:nvSpPr>
        <p:spPr bwMode="auto">
          <a:noFill/>
          <a:ln>
            <a:solidFill>
              <a:srgbClr val="000000"/>
            </a:solidFill>
            <a:miter lim="800000"/>
            <a:headEnd/>
            <a:tailEnd/>
          </a:ln>
        </p:spPr>
      </p:sp>
      <p:sp>
        <p:nvSpPr>
          <p:cNvPr id="16387" name="Notes Placeholder 2"/>
          <p:cNvSpPr>
            <a:spLocks noGrp="1"/>
          </p:cNvSpPr>
          <p:nvPr>
            <p:ph type="body" idx="1"/>
          </p:nvPr>
        </p:nvSpPr>
        <p:spPr bwMode="auto">
          <a:noFill/>
        </p:spPr>
        <p:txBody>
          <a:bodyPr/>
          <a:lstStyle/>
          <a:p>
            <a:pPr eaLnBrk="1" hangingPunct="1">
              <a:spcBef>
                <a:spcPct val="0"/>
              </a:spcBef>
            </a:pPr>
            <a:r>
              <a:rPr lang="en-US" dirty="0" smtClean="0">
                <a:ea typeface="ＭＳ Ｐゴシック" charset="-128"/>
                <a:cs typeface="ＭＳ Ｐゴシック" charset="-128"/>
              </a:rPr>
              <a:t>Go over the plan for the session.  Make it clear that the heart of the session will be with Kathryn</a:t>
            </a:r>
            <a:r>
              <a:rPr lang="en-US" baseline="0" dirty="0" smtClean="0">
                <a:ea typeface="ＭＳ Ｐゴシック" charset="-128"/>
                <a:cs typeface="ＭＳ Ｐゴシック" charset="-128"/>
              </a:rPr>
              <a:t> and Kristi </a:t>
            </a:r>
            <a:r>
              <a:rPr lang="en-US" baseline="0" dirty="0" err="1" smtClean="0">
                <a:ea typeface="ＭＳ Ｐゴシック" charset="-128"/>
                <a:cs typeface="ＭＳ Ｐゴシック" charset="-128"/>
              </a:rPr>
              <a:t>Pihl</a:t>
            </a:r>
            <a:r>
              <a:rPr lang="en-US" baseline="0" dirty="0" smtClean="0">
                <a:ea typeface="ＭＳ Ｐゴシック" charset="-128"/>
                <a:cs typeface="ＭＳ Ｐゴシック" charset="-128"/>
              </a:rPr>
              <a:t> describing and explaining their extensive work with </a:t>
            </a:r>
            <a:r>
              <a:rPr lang="en-US" baseline="0" dirty="0" err="1" smtClean="0">
                <a:ea typeface="ＭＳ Ｐゴシック" charset="-128"/>
                <a:cs typeface="ＭＳ Ｐゴシック" charset="-128"/>
              </a:rPr>
              <a:t>GBs</a:t>
            </a:r>
            <a:r>
              <a:rPr lang="en-US" baseline="0" dirty="0" smtClean="0">
                <a:ea typeface="ＭＳ Ｐゴシック" charset="-128"/>
                <a:cs typeface="ＭＳ Ｐゴシック" charset="-128"/>
              </a:rPr>
              <a:t> in their classrooms.  </a:t>
            </a:r>
            <a:endParaRPr lang="en-US" dirty="0" smtClean="0">
              <a:ea typeface="ＭＳ Ｐゴシック" charset="-128"/>
              <a:cs typeface="ＭＳ Ｐゴシック" charset="-128"/>
            </a:endParaRPr>
          </a:p>
        </p:txBody>
      </p:sp>
      <p:sp>
        <p:nvSpPr>
          <p:cNvPr id="16388" name="Slide Number Placeholder 3"/>
          <p:cNvSpPr>
            <a:spLocks noGrp="1"/>
          </p:cNvSpPr>
          <p:nvPr>
            <p:ph type="sldNum" sz="quarter" idx="5"/>
          </p:nvPr>
        </p:nvSpPr>
        <p:spPr bwMode="auto">
          <a:noFill/>
          <a:ln>
            <a:miter lim="800000"/>
            <a:headEnd/>
            <a:tailEnd/>
          </a:ln>
        </p:spPr>
        <p:txBody>
          <a:bodyPr/>
          <a:lstStyle/>
          <a:p>
            <a:fld id="{1C281506-734E-A444-A5E5-46D6D976F925}" type="slidenum">
              <a:rPr lang="en-US" smtClean="0">
                <a:latin typeface="Calibri" charset="0"/>
                <a:ea typeface="ＭＳ Ｐゴシック" charset="-128"/>
                <a:cs typeface="ＭＳ Ｐゴシック" charset="-128"/>
              </a:rPr>
              <a:pPr/>
              <a:t>2</a:t>
            </a:fld>
            <a:endParaRPr lang="en-US" smtClean="0">
              <a:latin typeface="Calibri" charset="0"/>
              <a:ea typeface="ＭＳ Ｐゴシック" charset="-128"/>
              <a:cs typeface="ＭＳ Ｐゴシック"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Describe in a minute or less how the </a:t>
            </a:r>
            <a:r>
              <a:rPr lang="en-US" dirty="0" err="1" smtClean="0"/>
              <a:t>GBs</a:t>
            </a:r>
            <a:r>
              <a:rPr lang="en-US" dirty="0" smtClean="0"/>
              <a:t> work.  If you have them, you should show </a:t>
            </a:r>
            <a:r>
              <a:rPr lang="en-US" dirty="0" err="1" smtClean="0"/>
              <a:t>GBs</a:t>
            </a:r>
            <a:r>
              <a:rPr lang="en-US" dirty="0" smtClean="0"/>
              <a:t> that have</a:t>
            </a:r>
            <a:r>
              <a:rPr lang="en-US" baseline="0" dirty="0" smtClean="0"/>
              <a:t> been growing for various periods of time, e.g., ten days, 6 days, 5 days, … and one that was started this morning.  </a:t>
            </a:r>
            <a:r>
              <a:rPr lang="en-US" dirty="0" smtClean="0"/>
              <a:t>They</a:t>
            </a:r>
            <a:r>
              <a:rPr lang="en-US" baseline="0" dirty="0" smtClean="0"/>
              <a:t> are made from a super-absorbent polymer.  It absorbs water.  But it does so very slowly, like over the course of a week or more and so the GB grows very slowly.  This is a key.  If the process happened quickly we would lose the opportunity to get kids engaged in repeated measurements, gathering data over time, and maybe even graphing and seeing a pattern emerge.  </a:t>
            </a:r>
          </a:p>
          <a:p>
            <a:r>
              <a:rPr lang="en-US" baseline="0" dirty="0" smtClean="0"/>
              <a:t>The </a:t>
            </a:r>
            <a:r>
              <a:rPr lang="en-US" baseline="0" dirty="0" err="1" smtClean="0"/>
              <a:t>GBs</a:t>
            </a:r>
            <a:r>
              <a:rPr lang="en-US" baseline="0" dirty="0" smtClean="0"/>
              <a:t> also shrink to something like their original size when removed from water.  </a:t>
            </a:r>
            <a:endParaRPr lang="en-US" dirty="0"/>
          </a:p>
        </p:txBody>
      </p:sp>
      <p:sp>
        <p:nvSpPr>
          <p:cNvPr id="4" name="Slide Number Placeholder 3"/>
          <p:cNvSpPr>
            <a:spLocks noGrp="1"/>
          </p:cNvSpPr>
          <p:nvPr>
            <p:ph type="sldNum" sz="quarter" idx="10"/>
          </p:nvPr>
        </p:nvSpPr>
        <p:spPr/>
        <p:txBody>
          <a:bodyPr/>
          <a:lstStyle/>
          <a:p>
            <a:pPr>
              <a:defRPr/>
            </a:pPr>
            <a:fld id="{5E7AEFE3-5867-0A42-9DEC-5D8933C1B2D6}" type="slidenum">
              <a:rPr lang="en-US" smtClean="0"/>
              <a:pPr>
                <a:defRPr/>
              </a:pPr>
              <a:t>3</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One minute or two regarding how</a:t>
            </a:r>
            <a:r>
              <a:rPr lang="en-US" baseline="0" dirty="0" smtClean="0"/>
              <a:t> this process fits the AIMS model of learning in math/science.  Learners encounter an affectively engaging context that naturally leads to measurement, recording data, comparison and questioning, that can lead to inquiry and experimentation.  In the primary grades the likelihood of generalization and abstraction is low. But this may set the stage for development in coming years.    </a:t>
            </a:r>
            <a:endParaRPr lang="en-US" dirty="0"/>
          </a:p>
        </p:txBody>
      </p:sp>
      <p:sp>
        <p:nvSpPr>
          <p:cNvPr id="4" name="Slide Number Placeholder 3"/>
          <p:cNvSpPr>
            <a:spLocks noGrp="1"/>
          </p:cNvSpPr>
          <p:nvPr>
            <p:ph type="sldNum" sz="quarter" idx="10"/>
          </p:nvPr>
        </p:nvSpPr>
        <p:spPr/>
        <p:txBody>
          <a:bodyPr/>
          <a:lstStyle/>
          <a:p>
            <a:pPr>
              <a:defRPr/>
            </a:pPr>
            <a:fld id="{5E7AEFE3-5867-0A42-9DEC-5D8933C1B2D6}" type="slidenum">
              <a:rPr lang="en-US" smtClean="0"/>
              <a:pPr>
                <a:defRPr/>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two</a:t>
            </a:r>
            <a:r>
              <a:rPr lang="en-US" baseline="0" dirty="0" smtClean="0"/>
              <a:t> minutes or less, describe the benefits of integrative and engaged inquiry such as this  in terms of increased engagement (affective, behavioral and cognitive), retention and transfer.  These are important goals in learning.  </a:t>
            </a:r>
            <a:endParaRPr lang="en-US" dirty="0"/>
          </a:p>
        </p:txBody>
      </p:sp>
      <p:sp>
        <p:nvSpPr>
          <p:cNvPr id="4" name="Slide Number Placeholder 3"/>
          <p:cNvSpPr>
            <a:spLocks noGrp="1"/>
          </p:cNvSpPr>
          <p:nvPr>
            <p:ph type="sldNum" sz="quarter" idx="10"/>
          </p:nvPr>
        </p:nvSpPr>
        <p:spPr/>
        <p:txBody>
          <a:bodyPr/>
          <a:lstStyle/>
          <a:p>
            <a:pPr>
              <a:defRPr/>
            </a:pPr>
            <a:fld id="{5E7AEFE3-5867-0A42-9DEC-5D8933C1B2D6}"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Here are the math and science standards for </a:t>
            </a:r>
            <a:r>
              <a:rPr lang="en-US" smtClean="0"/>
              <a:t>practice.  </a:t>
            </a:r>
            <a:r>
              <a:rPr lang="en-US" baseline="0" dirty="0" smtClean="0"/>
              <a:t>There are smaller skills like adding two digit numbers and taking an integral but the standards for practice cut across the whole disciple. And some cut across both [CLICK]</a:t>
            </a:r>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9</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EA3103A1-A5FF-BF45-9364-4BF5574DFCF8}" type="slidenum">
              <a:rPr lang="en-US" smtClean="0"/>
              <a:pPr/>
              <a:t>10</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9A0A5B92-E3C9-044C-8F95-DBC93409216E}" type="datetime1">
              <a:rPr lang="en-US"/>
              <a:pPr>
                <a:defRPr/>
              </a:pPr>
              <a:t>10/9/17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FA3F779-71CE-0E44-A675-F0F9F5D56396}"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F7E4997A-6948-D24B-84E8-4D7AFA294FBC}" type="datetime1">
              <a:rPr lang="en-US"/>
              <a:pPr>
                <a:defRPr/>
              </a:pPr>
              <a:t>10/9/17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231B0B6-84B2-DE43-B356-0199311EF28F}"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EE811EFE-6A66-914C-9494-92B1EDA9D990}" type="datetime1">
              <a:rPr lang="en-US"/>
              <a:pPr>
                <a:defRPr/>
              </a:pPr>
              <a:t>10/9/17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3CA7A87-BBD6-B948-9F52-219D92F0B25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4DCFDD85-2EBB-3C49-AA66-2B8FC0FA6A94}" type="datetime1">
              <a:rPr lang="en-US"/>
              <a:pPr>
                <a:defRPr/>
              </a:pPr>
              <a:t>10/9/17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0B769F1-9F6F-814D-936E-6A0F5DDEFD9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12709509-4566-264F-BA4C-ED027881BC69}" type="datetime1">
              <a:rPr lang="en-US"/>
              <a:pPr>
                <a:defRPr/>
              </a:pPr>
              <a:t>10/9/17</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0B9945F-175C-6A41-9F7C-3C58D381DDA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CD488123-E3CE-6143-A4D9-531A00B66FB0}" type="datetime1">
              <a:rPr lang="en-US"/>
              <a:pPr>
                <a:defRPr/>
              </a:pPr>
              <a:t>10/9/17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280CFAF6-17E2-E744-9CC7-2FC3882A82ED}"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1A8481D1-6C4D-304A-B37C-A27FEC180168}" type="datetime1">
              <a:rPr lang="en-US"/>
              <a:pPr>
                <a:defRPr/>
              </a:pPr>
              <a:t>10/9/17</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2C70EB01-06A9-6B46-BD52-14F695257EB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2FDF836C-68AF-ED4A-84AE-30C2943F9453}" type="datetime1">
              <a:rPr lang="en-US"/>
              <a:pPr>
                <a:defRPr/>
              </a:pPr>
              <a:t>10/9/17</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8BC27E5D-0A8D-3846-9066-05590E831E3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742D614F-522C-1F4B-98DC-BF0A0052D326}" type="datetime1">
              <a:rPr lang="en-US"/>
              <a:pPr>
                <a:defRPr/>
              </a:pPr>
              <a:t>10/9/17</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BD0E950-FC8D-1F47-931C-0B667C6EA8B7}"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101AFB3-A7D4-5B46-A47E-9E25A9AB1C91}" type="datetime1">
              <a:rPr lang="en-US"/>
              <a:pPr>
                <a:defRPr/>
              </a:pPr>
              <a:t>10/9/17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10A64D66-EB53-064E-9855-CE925A51D1EA}"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4288D86B-F87C-DB41-9883-539A9B7991AB}" type="datetime1">
              <a:rPr lang="en-US"/>
              <a:pPr>
                <a:defRPr/>
              </a:pPr>
              <a:t>10/9/17</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74FB455-A942-184C-B62B-3ECC1E7B1CB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a:solidFill>
                  <a:srgbClr val="898989"/>
                </a:solidFill>
                <a:latin typeface="Calibri" pitchFamily="30" charset="0"/>
                <a:ea typeface="ＭＳ Ｐゴシック" pitchFamily="30" charset="-128"/>
                <a:cs typeface="ＭＳ Ｐゴシック" pitchFamily="30" charset="-128"/>
              </a:defRPr>
            </a:lvl1pPr>
          </a:lstStyle>
          <a:p>
            <a:pPr>
              <a:defRPr/>
            </a:pPr>
            <a:fld id="{B3A62310-3AB4-F541-BDBB-20E168C03F5E}" type="datetime1">
              <a:rPr lang="en-US"/>
              <a:pPr>
                <a:defRPr/>
              </a:pPr>
              <a:t>10/9/17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a:defRPr sz="1200">
                <a:solidFill>
                  <a:srgbClr val="898989"/>
                </a:solidFill>
                <a:latin typeface="Calibri" pitchFamily="30" charset="0"/>
                <a:ea typeface="ＭＳ Ｐゴシック" pitchFamily="30" charset="-128"/>
                <a:cs typeface="ＭＳ Ｐゴシック" pitchFamily="30" charset="-128"/>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itchFamily="30" charset="0"/>
                <a:ea typeface="ＭＳ Ｐゴシック" pitchFamily="30" charset="-128"/>
                <a:cs typeface="ＭＳ Ｐゴシック" pitchFamily="30" charset="-128"/>
              </a:defRPr>
            </a:lvl1pPr>
          </a:lstStyle>
          <a:p>
            <a:pPr>
              <a:defRPr/>
            </a:pPr>
            <a:fld id="{7AC504EA-B7C7-A042-A1CB-3C880842534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112" charset="-128"/>
          <a:cs typeface="ＭＳ Ｐゴシック" pitchFamily="-112" charset="-128"/>
        </a:defRPr>
      </a:lvl1pPr>
      <a:lvl2pPr algn="ctr" defTabSz="457200"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2pPr>
      <a:lvl3pPr algn="ctr" defTabSz="457200"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3pPr>
      <a:lvl4pPr algn="ctr" defTabSz="457200"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4pPr>
      <a:lvl5pPr algn="ctr" defTabSz="457200" rtl="0" eaLnBrk="0" fontAlgn="base" hangingPunct="0">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5pPr>
      <a:lvl6pPr marL="457200" algn="ctr" defTabSz="457200"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6pPr>
      <a:lvl7pPr marL="914400" algn="ctr" defTabSz="457200"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7pPr>
      <a:lvl8pPr marL="1371600" algn="ctr" defTabSz="457200"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8pPr>
      <a:lvl9pPr marL="1828800" algn="ctr" defTabSz="457200" rtl="0" fontAlgn="base">
        <a:spcBef>
          <a:spcPct val="0"/>
        </a:spcBef>
        <a:spcAft>
          <a:spcPct val="0"/>
        </a:spcAft>
        <a:defRPr sz="4400">
          <a:solidFill>
            <a:schemeClr val="tx1"/>
          </a:solidFill>
          <a:latin typeface="Calibri" pitchFamily="-112" charset="0"/>
          <a:ea typeface="ＭＳ Ｐゴシック" pitchFamily="-112" charset="-128"/>
          <a:cs typeface="ＭＳ Ｐゴシック" pitchFamily="-112" charset="-128"/>
        </a:defRPr>
      </a:lvl9pPr>
    </p:titleStyle>
    <p:bodyStyle>
      <a:lvl1pPr marL="342900" indent="-342900" algn="l" defTabSz="457200" rtl="0" eaLnBrk="0" fontAlgn="base" hangingPunct="0">
        <a:spcBef>
          <a:spcPct val="20000"/>
        </a:spcBef>
        <a:spcAft>
          <a:spcPct val="0"/>
        </a:spcAft>
        <a:buFont typeface="Arial" charset="-52"/>
        <a:buChar char="•"/>
        <a:defRPr sz="3200" kern="1200">
          <a:solidFill>
            <a:schemeClr val="tx1"/>
          </a:solidFill>
          <a:latin typeface="+mn-lt"/>
          <a:ea typeface="ＭＳ Ｐゴシック" pitchFamily="-112" charset="-128"/>
          <a:cs typeface="ＭＳ Ｐゴシック" pitchFamily="-112" charset="-128"/>
        </a:defRPr>
      </a:lvl1pPr>
      <a:lvl2pPr marL="742950" indent="-285750" algn="l" defTabSz="457200" rtl="0" eaLnBrk="0" fontAlgn="base" hangingPunct="0">
        <a:spcBef>
          <a:spcPct val="20000"/>
        </a:spcBef>
        <a:spcAft>
          <a:spcPct val="0"/>
        </a:spcAft>
        <a:buFont typeface="Arial" charset="-52"/>
        <a:buChar char="–"/>
        <a:defRPr sz="2800" kern="1200">
          <a:solidFill>
            <a:schemeClr val="tx1"/>
          </a:solidFill>
          <a:latin typeface="+mn-lt"/>
          <a:ea typeface="ＭＳ Ｐゴシック" pitchFamily="-112" charset="-128"/>
          <a:cs typeface="+mn-cs"/>
        </a:defRPr>
      </a:lvl2pPr>
      <a:lvl3pPr marL="1143000" indent="-228600" algn="l" defTabSz="457200" rtl="0" eaLnBrk="0" fontAlgn="base" hangingPunct="0">
        <a:spcBef>
          <a:spcPct val="20000"/>
        </a:spcBef>
        <a:spcAft>
          <a:spcPct val="0"/>
        </a:spcAft>
        <a:buFont typeface="Arial" charset="-52"/>
        <a:buChar char="•"/>
        <a:defRPr sz="2400" kern="1200">
          <a:solidFill>
            <a:schemeClr val="tx1"/>
          </a:solidFill>
          <a:latin typeface="+mn-lt"/>
          <a:ea typeface="ＭＳ Ｐゴシック" pitchFamily="-112" charset="-128"/>
          <a:cs typeface="+mn-cs"/>
        </a:defRPr>
      </a:lvl3pPr>
      <a:lvl4pPr marL="1600200" indent="-228600" algn="l" defTabSz="457200" rtl="0" eaLnBrk="0" fontAlgn="base" hangingPunct="0">
        <a:spcBef>
          <a:spcPct val="20000"/>
        </a:spcBef>
        <a:spcAft>
          <a:spcPct val="0"/>
        </a:spcAft>
        <a:buFont typeface="Arial" charset="-52"/>
        <a:buChar char="–"/>
        <a:defRPr sz="2000" kern="1200">
          <a:solidFill>
            <a:schemeClr val="tx1"/>
          </a:solidFill>
          <a:latin typeface="+mn-lt"/>
          <a:ea typeface="ＭＳ Ｐゴシック" pitchFamily="-112" charset="-128"/>
          <a:cs typeface="+mn-cs"/>
        </a:defRPr>
      </a:lvl4pPr>
      <a:lvl5pPr marL="2057400" indent="-228600" algn="l" defTabSz="457200" rtl="0" eaLnBrk="0" fontAlgn="base" hangingPunct="0">
        <a:spcBef>
          <a:spcPct val="20000"/>
        </a:spcBef>
        <a:spcAft>
          <a:spcPct val="0"/>
        </a:spcAft>
        <a:buFont typeface="Arial" charset="-52"/>
        <a:buChar char="»"/>
        <a:defRPr sz="2000" kern="1200">
          <a:solidFill>
            <a:schemeClr val="tx1"/>
          </a:solidFill>
          <a:latin typeface="+mn-lt"/>
          <a:ea typeface="ＭＳ Ｐゴシック" pitchFamily="-112"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xml"/><Relationship Id="rId3"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1.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image" Target="../media/image1.jpe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chart" Target="../charts/char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xml"/><Relationship Id="rId3" Type="http://schemas.openxmlformats.org/officeDocument/2006/relationships/image" Target="../media/image2.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jpeg"/></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4" Type="http://schemas.openxmlformats.org/officeDocument/2006/relationships/image" Target="../media/image4.jpe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4" Type="http://schemas.openxmlformats.org/officeDocument/2006/relationships/image" Target="../media/image6.jpeg"/><Relationship Id="rId5" Type="http://schemas.openxmlformats.org/officeDocument/2006/relationships/image" Target="../media/image7.jpeg"/><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4" Type="http://schemas.openxmlformats.org/officeDocument/2006/relationships/image" Target="../media/image10.jpeg"/><Relationship Id="rId1" Type="http://schemas.openxmlformats.org/officeDocument/2006/relationships/slideLayout" Target="../slideLayouts/slideLayout1.xml"/><Relationship Id="rId2" Type="http://schemas.openxmlformats.org/officeDocument/2006/relationships/image" Target="../media/image8.jpe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4" Type="http://schemas.openxmlformats.org/officeDocument/2006/relationships/image" Target="../media/image13.jpeg"/><Relationship Id="rId5" Type="http://schemas.openxmlformats.org/officeDocument/2006/relationships/image" Target="../media/image14.jpeg"/><Relationship Id="rId1" Type="http://schemas.openxmlformats.org/officeDocument/2006/relationships/slideLayout" Target="../slideLayouts/slideLayout1.xml"/><Relationship Id="rId2"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4" Type="http://schemas.openxmlformats.org/officeDocument/2006/relationships/image" Target="../media/image17.jpeg"/><Relationship Id="rId5" Type="http://schemas.openxmlformats.org/officeDocument/2006/relationships/image" Target="../media/image18.png"/><Relationship Id="rId6" Type="http://schemas.microsoft.com/office/2007/relationships/hdphoto" Target="../media/hdphoto1.wdp"/><Relationship Id="rId1" Type="http://schemas.openxmlformats.org/officeDocument/2006/relationships/slideLayout" Target="../slideLayouts/slideLayout1.xml"/><Relationship Id="rId2"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4" Type="http://schemas.openxmlformats.org/officeDocument/2006/relationships/image" Target="../media/image20.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Bs At Echo Lake Pihl.jpg"/>
          <p:cNvPicPr>
            <a:picLocks noChangeAspect="1"/>
          </p:cNvPicPr>
          <p:nvPr/>
        </p:nvPicPr>
        <p:blipFill>
          <a:blip r:embed="rId3"/>
          <a:stretch>
            <a:fillRect/>
          </a:stretch>
        </p:blipFill>
        <p:spPr>
          <a:xfrm>
            <a:off x="0" y="0"/>
            <a:ext cx="9144000" cy="6858000"/>
          </a:xfrm>
          <a:prstGeom prst="rect">
            <a:avLst/>
          </a:prstGeom>
        </p:spPr>
      </p:pic>
      <p:sp>
        <p:nvSpPr>
          <p:cNvPr id="14338" name="Title 4"/>
          <p:cNvSpPr>
            <a:spLocks noGrp="1"/>
          </p:cNvSpPr>
          <p:nvPr>
            <p:ph type="title"/>
          </p:nvPr>
        </p:nvSpPr>
        <p:spPr>
          <a:xfrm>
            <a:off x="0" y="0"/>
            <a:ext cx="5638800" cy="1447800"/>
          </a:xfrm>
          <a:solidFill>
            <a:schemeClr val="bg2">
              <a:alpha val="60000"/>
            </a:schemeClr>
          </a:solidFill>
          <a:effectLst>
            <a:outerShdw blurRad="50800" dist="38100" dir="2700000">
              <a:srgbClr val="000000">
                <a:alpha val="43000"/>
              </a:srgbClr>
            </a:outerShdw>
          </a:effectLst>
        </p:spPr>
        <p:txBody>
          <a:bodyPr/>
          <a:lstStyle/>
          <a:p>
            <a:pPr algn="l" eaLnBrk="1" hangingPunct="1">
              <a:defRPr/>
            </a:pPr>
            <a:r>
              <a:rPr lang="en-US" sz="2800" dirty="0" smtClean="0">
                <a:solidFill>
                  <a:srgbClr val="000000"/>
                </a:solidFill>
                <a:latin typeface="Arial" charset="0"/>
                <a:ea typeface="Verdana" charset="0"/>
                <a:cs typeface="Verdana" charset="0"/>
              </a:rPr>
              <a:t>Grow Beasts: Growing understanding of measurement and inquiry in the primary grades   </a:t>
            </a:r>
            <a:endParaRPr lang="en-US" sz="2800" dirty="0" smtClean="0">
              <a:latin typeface="Arial" charset="0"/>
              <a:ea typeface="Arial" charset="0"/>
              <a:cs typeface="Arial" charset="0"/>
            </a:endParaRPr>
          </a:p>
        </p:txBody>
      </p:sp>
      <p:sp>
        <p:nvSpPr>
          <p:cNvPr id="9" name="Content Placeholder 5"/>
          <p:cNvSpPr txBox="1">
            <a:spLocks/>
          </p:cNvSpPr>
          <p:nvPr/>
        </p:nvSpPr>
        <p:spPr bwMode="auto">
          <a:xfrm>
            <a:off x="4648200" y="5562600"/>
            <a:ext cx="4419600" cy="1143000"/>
          </a:xfrm>
          <a:prstGeom prst="rect">
            <a:avLst/>
          </a:prstGeom>
          <a:solidFill>
            <a:schemeClr val="bg2">
              <a:alpha val="60000"/>
            </a:schemeClr>
          </a:solidFill>
          <a:ln w="9525">
            <a:noFill/>
            <a:miter lim="800000"/>
            <a:headEnd/>
            <a:tailEnd/>
          </a:ln>
        </p:spPr>
        <p:txBody>
          <a:bodyPr>
            <a:prstTxWarp prst="textNoShape">
              <a:avLst/>
            </a:prstTxWarp>
          </a:bodyPr>
          <a:lstStyle/>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Kathryn </a:t>
            </a:r>
            <a:r>
              <a:rPr lang="en-US" sz="2000" dirty="0" err="1" smtClean="0">
                <a:effectLst>
                  <a:outerShdw blurRad="50800" dist="38100" dir="2700000" algn="tl" rotWithShape="0">
                    <a:srgbClr val="000000">
                      <a:alpha val="43000"/>
                    </a:srgbClr>
                  </a:outerShdw>
                </a:effectLst>
                <a:latin typeface="Arial"/>
                <a:cs typeface="Arial"/>
              </a:rPr>
              <a:t>Pihl</a:t>
            </a:r>
            <a:r>
              <a:rPr lang="en-US" sz="2000" dirty="0" smtClean="0">
                <a:effectLst>
                  <a:outerShdw blurRad="50800" dist="38100" dir="2700000" algn="tl" rotWithShape="0">
                    <a:srgbClr val="000000">
                      <a:alpha val="43000"/>
                    </a:srgbClr>
                  </a:outerShdw>
                </a:effectLst>
                <a:latin typeface="Arial"/>
                <a:cs typeface="Arial"/>
              </a:rPr>
              <a:t> – Echo Lake Elementary</a:t>
            </a:r>
          </a:p>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Kristi </a:t>
            </a:r>
            <a:r>
              <a:rPr lang="en-US" sz="2000" dirty="0" err="1" smtClean="0">
                <a:effectLst>
                  <a:outerShdw blurRad="50800" dist="38100" dir="2700000" algn="tl" rotWithShape="0">
                    <a:srgbClr val="000000">
                      <a:alpha val="43000"/>
                    </a:srgbClr>
                  </a:outerShdw>
                </a:effectLst>
                <a:latin typeface="Arial"/>
                <a:cs typeface="Arial"/>
              </a:rPr>
              <a:t>Pihl</a:t>
            </a:r>
            <a:r>
              <a:rPr lang="en-US" sz="2000" dirty="0" smtClean="0">
                <a:effectLst>
                  <a:outerShdw blurRad="50800" dist="38100" dir="2700000" algn="tl" rotWithShape="0">
                    <a:srgbClr val="000000">
                      <a:alpha val="43000"/>
                    </a:srgbClr>
                  </a:outerShdw>
                </a:effectLst>
                <a:latin typeface="Arial"/>
                <a:cs typeface="Arial"/>
              </a:rPr>
              <a:t> – Cedar Way Elementary </a:t>
            </a:r>
          </a:p>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Mark Roddy - Seattle </a:t>
            </a:r>
            <a:r>
              <a:rPr lang="en-US" sz="2000" dirty="0">
                <a:effectLst>
                  <a:outerShdw blurRad="50800" dist="38100" dir="2700000" algn="tl" rotWithShape="0">
                    <a:srgbClr val="000000">
                      <a:alpha val="43000"/>
                    </a:srgbClr>
                  </a:outerShdw>
                </a:effectLst>
                <a:latin typeface="Arial"/>
                <a:cs typeface="Arial"/>
              </a:rPr>
              <a:t>University</a:t>
            </a:r>
          </a:p>
        </p:txBody>
      </p:sp>
      <p:sp>
        <p:nvSpPr>
          <p:cNvPr id="7" name="Content Placeholder 5"/>
          <p:cNvSpPr>
            <a:spLocks noGrp="1"/>
          </p:cNvSpPr>
          <p:nvPr>
            <p:ph sz="half" idx="1"/>
          </p:nvPr>
        </p:nvSpPr>
        <p:spPr>
          <a:xfrm>
            <a:off x="5791200" y="4419600"/>
            <a:ext cx="3276600" cy="990600"/>
          </a:xfrm>
          <a:solidFill>
            <a:schemeClr val="bg2">
              <a:alpha val="60000"/>
            </a:schemeClr>
          </a:solidFill>
        </p:spPr>
        <p:txBody>
          <a:bodyPr/>
          <a:lstStyle/>
          <a:p>
            <a:pPr marL="114300" indent="-7938" eaLnBrk="1" hangingPunct="1">
              <a:spcBef>
                <a:spcPts val="1200"/>
              </a:spcBef>
              <a:spcAft>
                <a:spcPts val="1200"/>
              </a:spcAft>
              <a:buNone/>
            </a:pP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56</a:t>
            </a:r>
            <a:r>
              <a:rPr lang="en-US" sz="2000" baseline="30000" dirty="0" smtClean="0">
                <a:effectLst>
                  <a:outerShdw blurRad="50800" dist="38100" dir="2700000" algn="tl" rotWithShape="0">
                    <a:srgbClr val="000000">
                      <a:alpha val="43000"/>
                    </a:srgbClr>
                  </a:outerShdw>
                </a:effectLst>
                <a:latin typeface="Arial" charset="-52"/>
                <a:ea typeface="Arial" charset="-52"/>
                <a:cs typeface="Arial" charset="-52"/>
              </a:rPr>
              <a:t>th</a:t>
            </a: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 NW Math Conference</a:t>
            </a:r>
            <a:br>
              <a:rPr lang="en-US" sz="2000" dirty="0" smtClean="0">
                <a:effectLst>
                  <a:outerShdw blurRad="50800" dist="38100" dir="2700000" algn="tl" rotWithShape="0">
                    <a:srgbClr val="000000">
                      <a:alpha val="43000"/>
                    </a:srgbClr>
                  </a:outerShdw>
                </a:effectLst>
                <a:latin typeface="Arial" charset="-52"/>
                <a:ea typeface="Arial" charset="-52"/>
                <a:cs typeface="Arial" charset="-52"/>
              </a:rPr>
            </a:b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Portland, Oregon</a:t>
            </a:r>
            <a:br>
              <a:rPr lang="en-US" sz="2000" dirty="0" smtClean="0">
                <a:effectLst>
                  <a:outerShdw blurRad="50800" dist="38100" dir="2700000" algn="tl" rotWithShape="0">
                    <a:srgbClr val="000000">
                      <a:alpha val="43000"/>
                    </a:srgbClr>
                  </a:outerShdw>
                </a:effectLst>
                <a:latin typeface="Arial" charset="-52"/>
                <a:ea typeface="Arial" charset="-52"/>
                <a:cs typeface="Arial" charset="-52"/>
              </a:rPr>
            </a:b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October 2017 </a:t>
            </a:r>
            <a:r>
              <a:rPr lang="en-US" sz="2200" dirty="0" smtClean="0">
                <a:effectLst>
                  <a:outerShdw blurRad="50800" dist="38100" dir="2700000" algn="tl" rotWithShape="0">
                    <a:srgbClr val="000000">
                      <a:alpha val="43000"/>
                    </a:srgbClr>
                  </a:outerShdw>
                </a:effectLst>
                <a:latin typeface="Arial" charset="-52"/>
                <a:ea typeface="Arial" charset="-52"/>
                <a:cs typeface="Arial" charset="-52"/>
              </a:rPr>
              <a:t/>
            </a:r>
            <a:br>
              <a:rPr lang="en-US" sz="2200" dirty="0" smtClean="0">
                <a:effectLst>
                  <a:outerShdw blurRad="50800" dist="38100" dir="2700000" algn="tl" rotWithShape="0">
                    <a:srgbClr val="000000">
                      <a:alpha val="43000"/>
                    </a:srgbClr>
                  </a:outerShdw>
                </a:effectLst>
                <a:latin typeface="Arial" charset="-52"/>
                <a:ea typeface="Arial" charset="-52"/>
                <a:cs typeface="Arial" charset="-52"/>
              </a:rPr>
            </a:br>
            <a:endParaRPr lang="en-US" sz="2200" dirty="0" smtClean="0">
              <a:effectLst>
                <a:outerShdw blurRad="50800" dist="38100" dir="2700000" algn="tl" rotWithShape="0">
                  <a:srgbClr val="000000">
                    <a:alpha val="43000"/>
                  </a:srgbClr>
                </a:outerShdw>
              </a:effectLst>
              <a:latin typeface="Arial" charset="-52"/>
              <a:ea typeface="Arial" charset="-52"/>
              <a:cs typeface="Arial" charset="-52"/>
            </a:endParaRPr>
          </a:p>
        </p:txBody>
      </p:sp>
    </p:spTree>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69921"/>
            <a:ext cx="8229600" cy="5388079"/>
          </a:xfrm>
        </p:spPr>
        <p:txBody>
          <a:bodyPr numCol="2">
            <a:normAutofit fontScale="92500" lnSpcReduction="20000"/>
          </a:bodyPr>
          <a:lstStyle/>
          <a:p>
            <a:pPr marL="434340">
              <a:spcBef>
                <a:spcPts val="800"/>
              </a:spcBef>
            </a:pPr>
            <a:r>
              <a:rPr lang="en-US" sz="2400" dirty="0"/>
              <a:t>Make sense of problems and persevere in solving </a:t>
            </a:r>
            <a:r>
              <a:rPr lang="en-US" sz="2400" dirty="0" smtClean="0"/>
              <a:t>them.</a:t>
            </a:r>
          </a:p>
          <a:p>
            <a:pPr marL="434340">
              <a:spcBef>
                <a:spcPts val="800"/>
              </a:spcBef>
            </a:pPr>
            <a:r>
              <a:rPr lang="en-US" sz="2400" dirty="0">
                <a:solidFill>
                  <a:srgbClr val="000000"/>
                </a:solidFill>
              </a:rPr>
              <a:t>Reason abstractly and </a:t>
            </a:r>
            <a:r>
              <a:rPr lang="en-US" sz="2400" dirty="0" smtClean="0">
                <a:solidFill>
                  <a:srgbClr val="000000"/>
                </a:solidFill>
              </a:rPr>
              <a:t>quantitatively.</a:t>
            </a:r>
          </a:p>
          <a:p>
            <a:pPr marL="434340">
              <a:spcBef>
                <a:spcPts val="800"/>
              </a:spcBef>
            </a:pPr>
            <a:r>
              <a:rPr lang="en-US" sz="2400" dirty="0">
                <a:solidFill>
                  <a:srgbClr val="000000"/>
                </a:solidFill>
              </a:rPr>
              <a:t>Construct viable arguments and critique the reasoning of </a:t>
            </a:r>
            <a:r>
              <a:rPr lang="en-US" sz="2400" dirty="0" smtClean="0">
                <a:solidFill>
                  <a:srgbClr val="000000"/>
                </a:solidFill>
              </a:rPr>
              <a:t>others.</a:t>
            </a:r>
          </a:p>
          <a:p>
            <a:pPr marL="434340">
              <a:spcBef>
                <a:spcPts val="800"/>
              </a:spcBef>
            </a:pPr>
            <a:r>
              <a:rPr lang="en-US" sz="2400" dirty="0">
                <a:solidFill>
                  <a:srgbClr val="008000"/>
                </a:solidFill>
              </a:rPr>
              <a:t>Model with </a:t>
            </a:r>
            <a:r>
              <a:rPr lang="en-US" sz="2400" dirty="0" smtClean="0">
                <a:solidFill>
                  <a:srgbClr val="008000"/>
                </a:solidFill>
              </a:rPr>
              <a:t>mathematics.</a:t>
            </a:r>
          </a:p>
          <a:p>
            <a:pPr marL="434340">
              <a:spcBef>
                <a:spcPts val="800"/>
              </a:spcBef>
            </a:pPr>
            <a:r>
              <a:rPr lang="en-US" sz="2400" dirty="0">
                <a:solidFill>
                  <a:srgbClr val="008000"/>
                </a:solidFill>
              </a:rPr>
              <a:t>Use appropriate tools </a:t>
            </a:r>
            <a:r>
              <a:rPr lang="en-US" sz="2400" dirty="0" smtClean="0">
                <a:solidFill>
                  <a:srgbClr val="008000"/>
                </a:solidFill>
              </a:rPr>
              <a:t>strategically.</a:t>
            </a:r>
          </a:p>
          <a:p>
            <a:pPr marL="434340" lvl="0">
              <a:spcBef>
                <a:spcPts val="800"/>
              </a:spcBef>
            </a:pPr>
            <a:r>
              <a:rPr lang="en-US" sz="2400" dirty="0">
                <a:solidFill>
                  <a:srgbClr val="008000"/>
                </a:solidFill>
              </a:rPr>
              <a:t>Attend to </a:t>
            </a:r>
            <a:r>
              <a:rPr lang="en-US" sz="2400" dirty="0" smtClean="0">
                <a:solidFill>
                  <a:srgbClr val="008000"/>
                </a:solidFill>
              </a:rPr>
              <a:t>precision.</a:t>
            </a:r>
          </a:p>
          <a:p>
            <a:pPr marL="434340" lvl="0">
              <a:spcBef>
                <a:spcPts val="800"/>
              </a:spcBef>
            </a:pPr>
            <a:r>
              <a:rPr lang="en-US" sz="2400" dirty="0"/>
              <a:t>Look for and make use of </a:t>
            </a:r>
            <a:r>
              <a:rPr lang="en-US" sz="2400" dirty="0" smtClean="0"/>
              <a:t>structure.</a:t>
            </a:r>
          </a:p>
          <a:p>
            <a:pPr marL="434340" lvl="0">
              <a:spcBef>
                <a:spcPts val="800"/>
              </a:spcBef>
            </a:pPr>
            <a:r>
              <a:rPr lang="en-US" sz="2400" dirty="0"/>
              <a:t>Look for and express regularity in repeated </a:t>
            </a:r>
            <a:r>
              <a:rPr lang="en-US" sz="2400" dirty="0" smtClean="0"/>
              <a:t>reasoning. </a:t>
            </a:r>
          </a:p>
          <a:p>
            <a:pPr marL="434340" lvl="0">
              <a:spcBef>
                <a:spcPts val="800"/>
              </a:spcBef>
            </a:pPr>
            <a:endParaRPr lang="en-US" sz="2400" dirty="0"/>
          </a:p>
          <a:p>
            <a:pPr marL="434340" lvl="0">
              <a:spcBef>
                <a:spcPts val="800"/>
              </a:spcBef>
            </a:pPr>
            <a:endParaRPr lang="en-US" sz="2400" dirty="0" smtClean="0"/>
          </a:p>
          <a:p>
            <a:pPr marL="434340">
              <a:spcBef>
                <a:spcPts val="800"/>
              </a:spcBef>
            </a:pPr>
            <a:r>
              <a:rPr lang="en-US" sz="2400" dirty="0" smtClean="0"/>
              <a:t>Ask </a:t>
            </a:r>
            <a:r>
              <a:rPr lang="en-US" sz="2400" dirty="0"/>
              <a:t>questions (science) and </a:t>
            </a:r>
            <a:r>
              <a:rPr lang="en-US" sz="2400" dirty="0" smtClean="0"/>
              <a:t>define </a:t>
            </a:r>
            <a:r>
              <a:rPr lang="en-US" sz="2400" dirty="0"/>
              <a:t>problems (engineering</a:t>
            </a:r>
            <a:r>
              <a:rPr lang="en-US" sz="2400" dirty="0" smtClean="0"/>
              <a:t>).</a:t>
            </a:r>
          </a:p>
          <a:p>
            <a:pPr marL="434340">
              <a:spcBef>
                <a:spcPts val="800"/>
              </a:spcBef>
            </a:pPr>
            <a:r>
              <a:rPr lang="en-US" sz="2400" dirty="0" smtClean="0"/>
              <a:t>Develop </a:t>
            </a:r>
            <a:r>
              <a:rPr lang="en-US" sz="2400" dirty="0"/>
              <a:t>and </a:t>
            </a:r>
            <a:r>
              <a:rPr lang="en-US" sz="2400" dirty="0" smtClean="0"/>
              <a:t>use models.</a:t>
            </a:r>
          </a:p>
          <a:p>
            <a:pPr marL="434340">
              <a:spcBef>
                <a:spcPts val="800"/>
              </a:spcBef>
            </a:pPr>
            <a:r>
              <a:rPr lang="en-US" sz="2400" dirty="0" smtClean="0">
                <a:solidFill>
                  <a:srgbClr val="008000"/>
                </a:solidFill>
              </a:rPr>
              <a:t>Plan </a:t>
            </a:r>
            <a:r>
              <a:rPr lang="en-US" sz="2400" dirty="0">
                <a:solidFill>
                  <a:srgbClr val="008000"/>
                </a:solidFill>
              </a:rPr>
              <a:t>and </a:t>
            </a:r>
            <a:r>
              <a:rPr lang="en-US" sz="2400" dirty="0" smtClean="0">
                <a:solidFill>
                  <a:srgbClr val="008000"/>
                </a:solidFill>
              </a:rPr>
              <a:t>carry </a:t>
            </a:r>
            <a:r>
              <a:rPr lang="en-US" sz="2400" dirty="0">
                <a:solidFill>
                  <a:srgbClr val="008000"/>
                </a:solidFill>
              </a:rPr>
              <a:t>out </a:t>
            </a:r>
            <a:r>
              <a:rPr lang="en-US" sz="2400" dirty="0" smtClean="0">
                <a:solidFill>
                  <a:srgbClr val="008000"/>
                </a:solidFill>
              </a:rPr>
              <a:t>investigations.</a:t>
            </a:r>
            <a:endParaRPr lang="en-US" sz="2400" dirty="0">
              <a:solidFill>
                <a:srgbClr val="008000"/>
              </a:solidFill>
            </a:endParaRPr>
          </a:p>
          <a:p>
            <a:pPr marL="434340">
              <a:spcBef>
                <a:spcPts val="800"/>
              </a:spcBef>
            </a:pPr>
            <a:r>
              <a:rPr lang="en-US" sz="2400" dirty="0" smtClean="0">
                <a:solidFill>
                  <a:srgbClr val="008000"/>
                </a:solidFill>
              </a:rPr>
              <a:t>Analyze </a:t>
            </a:r>
            <a:r>
              <a:rPr lang="en-US" sz="2400" dirty="0">
                <a:solidFill>
                  <a:srgbClr val="008000"/>
                </a:solidFill>
              </a:rPr>
              <a:t>and </a:t>
            </a:r>
            <a:r>
              <a:rPr lang="en-US" sz="2400" dirty="0" smtClean="0">
                <a:solidFill>
                  <a:srgbClr val="008000"/>
                </a:solidFill>
              </a:rPr>
              <a:t>interpret data.</a:t>
            </a:r>
            <a:endParaRPr lang="en-US" sz="2400" dirty="0">
              <a:solidFill>
                <a:srgbClr val="008000"/>
              </a:solidFill>
            </a:endParaRPr>
          </a:p>
          <a:p>
            <a:pPr marL="434340" lvl="0">
              <a:spcBef>
                <a:spcPts val="800"/>
              </a:spcBef>
            </a:pPr>
            <a:r>
              <a:rPr lang="en-US" sz="2400" dirty="0" smtClean="0"/>
              <a:t>Use </a:t>
            </a:r>
            <a:r>
              <a:rPr lang="en-US" sz="2400" dirty="0"/>
              <a:t>mathematics and computational </a:t>
            </a:r>
            <a:r>
              <a:rPr lang="en-US" sz="2400" dirty="0" smtClean="0"/>
              <a:t>thinking.</a:t>
            </a:r>
          </a:p>
          <a:p>
            <a:pPr marL="434340">
              <a:spcBef>
                <a:spcPts val="800"/>
              </a:spcBef>
            </a:pPr>
            <a:r>
              <a:rPr lang="en-US" sz="2400" dirty="0" smtClean="0"/>
              <a:t>Construct </a:t>
            </a:r>
            <a:r>
              <a:rPr lang="en-US" sz="2400" dirty="0"/>
              <a:t>explanations </a:t>
            </a:r>
            <a:r>
              <a:rPr lang="en-US" sz="2400" dirty="0" smtClean="0"/>
              <a:t>(science</a:t>
            </a:r>
            <a:r>
              <a:rPr lang="en-US" sz="2400" dirty="0"/>
              <a:t>) and </a:t>
            </a:r>
            <a:r>
              <a:rPr lang="en-US" sz="2400" dirty="0" smtClean="0"/>
              <a:t>design </a:t>
            </a:r>
            <a:r>
              <a:rPr lang="en-US" sz="2400" dirty="0"/>
              <a:t>solutions </a:t>
            </a:r>
            <a:r>
              <a:rPr lang="en-US" sz="2400" dirty="0" smtClean="0"/>
              <a:t>(engineering).</a:t>
            </a:r>
          </a:p>
          <a:p>
            <a:pPr marL="434340">
              <a:spcBef>
                <a:spcPts val="800"/>
              </a:spcBef>
            </a:pPr>
            <a:r>
              <a:rPr lang="en-US" sz="2400" dirty="0" smtClean="0"/>
              <a:t>Engage </a:t>
            </a:r>
            <a:r>
              <a:rPr lang="en-US" sz="2400" dirty="0"/>
              <a:t>in argument from </a:t>
            </a:r>
            <a:r>
              <a:rPr lang="en-US" sz="2400" dirty="0" smtClean="0"/>
              <a:t>evidence.</a:t>
            </a:r>
          </a:p>
          <a:p>
            <a:pPr marL="434340">
              <a:spcBef>
                <a:spcPts val="800"/>
              </a:spcBef>
            </a:pPr>
            <a:r>
              <a:rPr lang="en-US" sz="2400" dirty="0" smtClean="0"/>
              <a:t>Obtain, evaluate, </a:t>
            </a:r>
            <a:r>
              <a:rPr lang="en-US" sz="2400" dirty="0"/>
              <a:t>and </a:t>
            </a:r>
            <a:r>
              <a:rPr lang="en-US" sz="2400" dirty="0" smtClean="0"/>
              <a:t>communicate information</a:t>
            </a:r>
            <a:endParaRPr lang="en-US" sz="2400" dirty="0"/>
          </a:p>
        </p:txBody>
      </p:sp>
      <p:pic>
        <p:nvPicPr>
          <p:cNvPr id="1026" name="Picture 2" descr="o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7239" y="400665"/>
            <a:ext cx="2133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ge result for CCSS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32496"/>
            <a:ext cx="3494706" cy="9635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595716" y="108277"/>
            <a:ext cx="2383794" cy="584775"/>
          </a:xfrm>
          <a:prstGeom prst="rect">
            <a:avLst/>
          </a:prstGeom>
          <a:noFill/>
        </p:spPr>
        <p:txBody>
          <a:bodyPr wrap="none" rtlCol="0">
            <a:spAutoFit/>
          </a:bodyPr>
          <a:lstStyle/>
          <a:p>
            <a:r>
              <a:rPr lang="en-US" sz="3200" dirty="0" smtClean="0"/>
              <a:t>The Practices</a:t>
            </a:r>
            <a:endParaRPr lang="en-US" sz="3200" dirty="0"/>
          </a:p>
        </p:txBody>
      </p:sp>
    </p:spTree>
    <p:extLst>
      <p:ext uri="{BB962C8B-B14F-4D97-AF65-F5344CB8AC3E}">
        <p14:creationId xmlns:p14="http://schemas.microsoft.com/office/powerpoint/2010/main" val="12515050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534400" cy="1935162"/>
          </a:xfrm>
        </p:spPr>
        <p:txBody>
          <a:bodyPr/>
          <a:lstStyle/>
          <a:p>
            <a:r>
              <a:rPr lang="en-US" sz="4000" dirty="0" smtClean="0"/>
              <a:t>What do you think? </a:t>
            </a:r>
            <a:br>
              <a:rPr lang="en-US" sz="4000" dirty="0" smtClean="0"/>
            </a:br>
            <a:r>
              <a:rPr lang="en-US" sz="4000" dirty="0" smtClean="0"/>
              <a:t>Would this work in your classroom?  What might your learning objectives be? </a:t>
            </a:r>
            <a:endParaRPr lang="en-US" sz="4000"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5900" y="2362200"/>
            <a:ext cx="6172200" cy="4114800"/>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1155453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GBs At Echo Lake Pihl.jpg"/>
          <p:cNvPicPr>
            <a:picLocks noChangeAspect="1"/>
          </p:cNvPicPr>
          <p:nvPr/>
        </p:nvPicPr>
        <p:blipFill>
          <a:blip r:embed="rId2"/>
          <a:stretch>
            <a:fillRect/>
          </a:stretch>
        </p:blipFill>
        <p:spPr>
          <a:xfrm>
            <a:off x="0" y="0"/>
            <a:ext cx="9144000" cy="6858000"/>
          </a:xfrm>
          <a:prstGeom prst="rect">
            <a:avLst/>
          </a:prstGeom>
        </p:spPr>
      </p:pic>
      <p:sp>
        <p:nvSpPr>
          <p:cNvPr id="14338" name="Title 4"/>
          <p:cNvSpPr>
            <a:spLocks noGrp="1"/>
          </p:cNvSpPr>
          <p:nvPr>
            <p:ph type="title"/>
          </p:nvPr>
        </p:nvSpPr>
        <p:spPr>
          <a:xfrm>
            <a:off x="0" y="0"/>
            <a:ext cx="5638800" cy="1447800"/>
          </a:xfrm>
          <a:solidFill>
            <a:schemeClr val="bg2">
              <a:alpha val="60000"/>
            </a:schemeClr>
          </a:solidFill>
          <a:effectLst>
            <a:outerShdw blurRad="50800" dist="38100" dir="2700000">
              <a:srgbClr val="000000">
                <a:alpha val="43000"/>
              </a:srgbClr>
            </a:outerShdw>
          </a:effectLst>
        </p:spPr>
        <p:txBody>
          <a:bodyPr/>
          <a:lstStyle/>
          <a:p>
            <a:pPr algn="l" eaLnBrk="1" hangingPunct="1">
              <a:defRPr/>
            </a:pPr>
            <a:r>
              <a:rPr lang="en-US" sz="2800" dirty="0" smtClean="0">
                <a:solidFill>
                  <a:srgbClr val="000000"/>
                </a:solidFill>
                <a:latin typeface="Arial" charset="0"/>
                <a:ea typeface="Verdana" charset="0"/>
                <a:cs typeface="Verdana" charset="0"/>
              </a:rPr>
              <a:t>Grow Beasts: Growing understanding of measurement and inquiry in the primary grades   </a:t>
            </a:r>
            <a:endParaRPr lang="en-US" sz="2800" dirty="0" smtClean="0">
              <a:latin typeface="Arial" charset="0"/>
              <a:ea typeface="Arial" charset="0"/>
              <a:cs typeface="Arial" charset="0"/>
            </a:endParaRPr>
          </a:p>
        </p:txBody>
      </p:sp>
      <p:sp>
        <p:nvSpPr>
          <p:cNvPr id="9" name="Content Placeholder 5"/>
          <p:cNvSpPr txBox="1">
            <a:spLocks/>
          </p:cNvSpPr>
          <p:nvPr/>
        </p:nvSpPr>
        <p:spPr bwMode="auto">
          <a:xfrm>
            <a:off x="4648200" y="5562600"/>
            <a:ext cx="4419600" cy="1143000"/>
          </a:xfrm>
          <a:prstGeom prst="rect">
            <a:avLst/>
          </a:prstGeom>
          <a:solidFill>
            <a:schemeClr val="bg2">
              <a:alpha val="60000"/>
            </a:schemeClr>
          </a:solidFill>
          <a:ln w="9525">
            <a:noFill/>
            <a:miter lim="800000"/>
            <a:headEnd/>
            <a:tailEnd/>
          </a:ln>
        </p:spPr>
        <p:txBody>
          <a:bodyPr>
            <a:prstTxWarp prst="textNoShape">
              <a:avLst/>
            </a:prstTxWarp>
          </a:bodyPr>
          <a:lstStyle/>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Kathryn </a:t>
            </a:r>
            <a:r>
              <a:rPr lang="en-US" sz="2000" dirty="0" err="1" smtClean="0">
                <a:effectLst>
                  <a:outerShdw blurRad="50800" dist="38100" dir="2700000" algn="tl" rotWithShape="0">
                    <a:srgbClr val="000000">
                      <a:alpha val="43000"/>
                    </a:srgbClr>
                  </a:outerShdw>
                </a:effectLst>
                <a:latin typeface="Arial"/>
                <a:cs typeface="Arial"/>
              </a:rPr>
              <a:t>Pihl</a:t>
            </a:r>
            <a:r>
              <a:rPr lang="en-US" sz="2000" dirty="0" smtClean="0">
                <a:effectLst>
                  <a:outerShdw blurRad="50800" dist="38100" dir="2700000" algn="tl" rotWithShape="0">
                    <a:srgbClr val="000000">
                      <a:alpha val="43000"/>
                    </a:srgbClr>
                  </a:outerShdw>
                </a:effectLst>
                <a:latin typeface="Arial"/>
                <a:cs typeface="Arial"/>
              </a:rPr>
              <a:t> – Echo Lake Elementary</a:t>
            </a:r>
          </a:p>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Kristi </a:t>
            </a:r>
            <a:r>
              <a:rPr lang="en-US" sz="2000" dirty="0" err="1" smtClean="0">
                <a:effectLst>
                  <a:outerShdw blurRad="50800" dist="38100" dir="2700000" algn="tl" rotWithShape="0">
                    <a:srgbClr val="000000">
                      <a:alpha val="43000"/>
                    </a:srgbClr>
                  </a:outerShdw>
                </a:effectLst>
                <a:latin typeface="Arial"/>
                <a:cs typeface="Arial"/>
              </a:rPr>
              <a:t>Pihl</a:t>
            </a:r>
            <a:r>
              <a:rPr lang="en-US" sz="2000" dirty="0" smtClean="0">
                <a:effectLst>
                  <a:outerShdw blurRad="50800" dist="38100" dir="2700000" algn="tl" rotWithShape="0">
                    <a:srgbClr val="000000">
                      <a:alpha val="43000"/>
                    </a:srgbClr>
                  </a:outerShdw>
                </a:effectLst>
                <a:latin typeface="Arial"/>
                <a:cs typeface="Arial"/>
              </a:rPr>
              <a:t> – Cedar Way Elementary </a:t>
            </a:r>
          </a:p>
          <a:p>
            <a:pPr indent="-342900" algn="r">
              <a:lnSpc>
                <a:spcPct val="80000"/>
              </a:lnSpc>
              <a:spcBef>
                <a:spcPts val="600"/>
              </a:spcBef>
              <a:spcAft>
                <a:spcPts val="200"/>
              </a:spcAft>
              <a:buFont typeface="Arial" charset="0"/>
              <a:buNone/>
              <a:defRPr/>
            </a:pPr>
            <a:r>
              <a:rPr lang="en-US" sz="2000" dirty="0" smtClean="0">
                <a:effectLst>
                  <a:outerShdw blurRad="50800" dist="38100" dir="2700000" algn="tl" rotWithShape="0">
                    <a:srgbClr val="000000">
                      <a:alpha val="43000"/>
                    </a:srgbClr>
                  </a:outerShdw>
                </a:effectLst>
                <a:latin typeface="Arial"/>
                <a:cs typeface="Arial"/>
              </a:rPr>
              <a:t>Mark Roddy - Seattle </a:t>
            </a:r>
            <a:r>
              <a:rPr lang="en-US" sz="2000" dirty="0">
                <a:effectLst>
                  <a:outerShdw blurRad="50800" dist="38100" dir="2700000" algn="tl" rotWithShape="0">
                    <a:srgbClr val="000000">
                      <a:alpha val="43000"/>
                    </a:srgbClr>
                  </a:outerShdw>
                </a:effectLst>
                <a:latin typeface="Arial"/>
                <a:cs typeface="Arial"/>
              </a:rPr>
              <a:t>University</a:t>
            </a:r>
          </a:p>
        </p:txBody>
      </p:sp>
      <p:sp>
        <p:nvSpPr>
          <p:cNvPr id="7" name="Content Placeholder 5"/>
          <p:cNvSpPr>
            <a:spLocks noGrp="1"/>
          </p:cNvSpPr>
          <p:nvPr>
            <p:ph sz="half" idx="1"/>
          </p:nvPr>
        </p:nvSpPr>
        <p:spPr>
          <a:xfrm>
            <a:off x="5791200" y="4419600"/>
            <a:ext cx="3276600" cy="990600"/>
          </a:xfrm>
          <a:solidFill>
            <a:schemeClr val="bg2">
              <a:alpha val="60000"/>
            </a:schemeClr>
          </a:solidFill>
        </p:spPr>
        <p:txBody>
          <a:bodyPr/>
          <a:lstStyle/>
          <a:p>
            <a:pPr marL="114300" indent="-7938" eaLnBrk="1" hangingPunct="1">
              <a:spcBef>
                <a:spcPts val="1200"/>
              </a:spcBef>
              <a:spcAft>
                <a:spcPts val="1200"/>
              </a:spcAft>
              <a:buNone/>
            </a:pP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56</a:t>
            </a:r>
            <a:r>
              <a:rPr lang="en-US" sz="2000" baseline="30000" dirty="0" smtClean="0">
                <a:effectLst>
                  <a:outerShdw blurRad="50800" dist="38100" dir="2700000" algn="tl" rotWithShape="0">
                    <a:srgbClr val="000000">
                      <a:alpha val="43000"/>
                    </a:srgbClr>
                  </a:outerShdw>
                </a:effectLst>
                <a:latin typeface="Arial" charset="-52"/>
                <a:ea typeface="Arial" charset="-52"/>
                <a:cs typeface="Arial" charset="-52"/>
              </a:rPr>
              <a:t>th</a:t>
            </a: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 NW Math Conference</a:t>
            </a:r>
            <a:br>
              <a:rPr lang="en-US" sz="2000" dirty="0" smtClean="0">
                <a:effectLst>
                  <a:outerShdw blurRad="50800" dist="38100" dir="2700000" algn="tl" rotWithShape="0">
                    <a:srgbClr val="000000">
                      <a:alpha val="43000"/>
                    </a:srgbClr>
                  </a:outerShdw>
                </a:effectLst>
                <a:latin typeface="Arial" charset="-52"/>
                <a:ea typeface="Arial" charset="-52"/>
                <a:cs typeface="Arial" charset="-52"/>
              </a:rPr>
            </a:b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Portland, Oregon</a:t>
            </a:r>
            <a:br>
              <a:rPr lang="en-US" sz="2000" dirty="0" smtClean="0">
                <a:effectLst>
                  <a:outerShdw blurRad="50800" dist="38100" dir="2700000" algn="tl" rotWithShape="0">
                    <a:srgbClr val="000000">
                      <a:alpha val="43000"/>
                    </a:srgbClr>
                  </a:outerShdw>
                </a:effectLst>
                <a:latin typeface="Arial" charset="-52"/>
                <a:ea typeface="Arial" charset="-52"/>
                <a:cs typeface="Arial" charset="-52"/>
              </a:rPr>
            </a:br>
            <a:r>
              <a:rPr lang="en-US" sz="2000" dirty="0" smtClean="0">
                <a:effectLst>
                  <a:outerShdw blurRad="50800" dist="38100" dir="2700000" algn="tl" rotWithShape="0">
                    <a:srgbClr val="000000">
                      <a:alpha val="43000"/>
                    </a:srgbClr>
                  </a:outerShdw>
                </a:effectLst>
                <a:latin typeface="Arial" charset="-52"/>
                <a:ea typeface="Arial" charset="-52"/>
                <a:cs typeface="Arial" charset="-52"/>
              </a:rPr>
              <a:t>October 2017 </a:t>
            </a:r>
            <a:r>
              <a:rPr lang="en-US" sz="2200" dirty="0" smtClean="0">
                <a:effectLst>
                  <a:outerShdw blurRad="50800" dist="38100" dir="2700000" algn="tl" rotWithShape="0">
                    <a:srgbClr val="000000">
                      <a:alpha val="43000"/>
                    </a:srgbClr>
                  </a:outerShdw>
                </a:effectLst>
                <a:latin typeface="Arial" charset="-52"/>
                <a:ea typeface="Arial" charset="-52"/>
                <a:cs typeface="Arial" charset="-52"/>
              </a:rPr>
              <a:t/>
            </a:r>
            <a:br>
              <a:rPr lang="en-US" sz="2200" dirty="0" smtClean="0">
                <a:effectLst>
                  <a:outerShdw blurRad="50800" dist="38100" dir="2700000" algn="tl" rotWithShape="0">
                    <a:srgbClr val="000000">
                      <a:alpha val="43000"/>
                    </a:srgbClr>
                  </a:outerShdw>
                </a:effectLst>
                <a:latin typeface="Arial" charset="-52"/>
                <a:ea typeface="Arial" charset="-52"/>
                <a:cs typeface="Arial" charset="-52"/>
              </a:rPr>
            </a:br>
            <a:endParaRPr lang="en-US" sz="2200" dirty="0" smtClean="0">
              <a:effectLst>
                <a:outerShdw blurRad="50800" dist="38100" dir="2700000" algn="tl" rotWithShape="0">
                  <a:srgbClr val="000000">
                    <a:alpha val="43000"/>
                  </a:srgbClr>
                </a:outerShdw>
              </a:effectLst>
              <a:latin typeface="Arial" charset="-52"/>
              <a:ea typeface="Arial" charset="-52"/>
              <a:cs typeface="Arial" charset="-52"/>
            </a:endParaRPr>
          </a:p>
        </p:txBody>
      </p:sp>
      <p:sp>
        <p:nvSpPr>
          <p:cNvPr id="8" name="Oval Callout 7"/>
          <p:cNvSpPr/>
          <p:nvPr/>
        </p:nvSpPr>
        <p:spPr>
          <a:xfrm>
            <a:off x="3962400" y="3272135"/>
            <a:ext cx="5181600" cy="698486"/>
          </a:xfrm>
          <a:prstGeom prst="wedgeEllipseCallout">
            <a:avLst>
              <a:gd name="adj1" fmla="val -29344"/>
              <a:gd name="adj2" fmla="val -115181"/>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4173403" y="3352800"/>
            <a:ext cx="4894397" cy="461665"/>
          </a:xfrm>
          <a:prstGeom prst="rect">
            <a:avLst/>
          </a:prstGeom>
          <a:noFill/>
          <a:effectLst>
            <a:outerShdw blurRad="50800" dist="38100" dir="2700000">
              <a:srgbClr val="000000">
                <a:alpha val="43000"/>
              </a:srgbClr>
            </a:outerShdw>
          </a:effectLst>
        </p:spPr>
        <p:txBody>
          <a:bodyPr wrap="square">
            <a:spAutoFit/>
          </a:bodyPr>
          <a:lstStyle/>
          <a:p>
            <a:pPr algn="ctr">
              <a:defRPr/>
            </a:pPr>
            <a:r>
              <a:rPr lang="en-US" sz="2400" dirty="0">
                <a:ln w="1905"/>
                <a:solidFill>
                  <a:srgbClr val="0000FF"/>
                </a:solidFill>
                <a:effectLst>
                  <a:innerShdw blurRad="69850" dist="43180" dir="5400000">
                    <a:srgbClr val="000000">
                      <a:alpha val="65000"/>
                    </a:srgbClr>
                  </a:innerShdw>
                </a:effectLst>
                <a:latin typeface="Arial" pitchFamily="-111" charset="0"/>
                <a:ea typeface="ＭＳ Ｐゴシック" pitchFamily="-111" charset="-128"/>
                <a:cs typeface="ＭＳ Ｐゴシック" pitchFamily="-111" charset="-128"/>
              </a:rPr>
              <a:t>http://</a:t>
            </a:r>
            <a:r>
              <a:rPr lang="en-US" sz="2400" dirty="0" err="1" smtClean="0">
                <a:ln w="1905"/>
                <a:solidFill>
                  <a:srgbClr val="0000FF"/>
                </a:solidFill>
                <a:effectLst>
                  <a:innerShdw blurRad="69850" dist="43180" dir="5400000">
                    <a:srgbClr val="000000">
                      <a:alpha val="65000"/>
                    </a:srgbClr>
                  </a:innerShdw>
                </a:effectLst>
                <a:latin typeface="Arial" pitchFamily="-111" charset="0"/>
                <a:ea typeface="ＭＳ Ｐゴシック" pitchFamily="-111" charset="-128"/>
                <a:cs typeface="ＭＳ Ｐゴシック" pitchFamily="-111" charset="-128"/>
              </a:rPr>
              <a:t>growbeast.wikispaces.com</a:t>
            </a:r>
            <a:endParaRPr lang="en-US" sz="2400" dirty="0">
              <a:ln w="1905"/>
              <a:solidFill>
                <a:srgbClr val="0000FF"/>
              </a:solidFill>
              <a:effectLst>
                <a:innerShdw blurRad="69850" dist="43180" dir="5400000">
                  <a:srgbClr val="000000">
                    <a:alpha val="65000"/>
                  </a:srgbClr>
                </a:innerShdw>
              </a:effectLst>
              <a:latin typeface="Arial" pitchFamily="-111" charset="0"/>
              <a:ea typeface="ＭＳ Ｐゴシック" pitchFamily="-111" charset="-128"/>
              <a:cs typeface="ＭＳ Ｐゴシック" pitchFamily="-111" charset="-128"/>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hart 4"/>
          <p:cNvGraphicFramePr>
            <a:graphicFrameLocks/>
          </p:cNvGraphicFramePr>
          <p:nvPr/>
        </p:nvGraphicFramePr>
        <p:xfrm>
          <a:off x="228600" y="1600200"/>
          <a:ext cx="8686800" cy="5029200"/>
        </p:xfrm>
        <a:graphic>
          <a:graphicData uri="http://schemas.openxmlformats.org/drawingml/2006/chart">
            <c:chart xmlns:c="http://schemas.openxmlformats.org/drawingml/2006/chart" xmlns:r="http://schemas.openxmlformats.org/officeDocument/2006/relationships" r:id="rId2"/>
          </a:graphicData>
        </a:graphic>
      </p:graphicFrame>
      <p:sp>
        <p:nvSpPr>
          <p:cNvPr id="27651" name="Title 1"/>
          <p:cNvSpPr>
            <a:spLocks noGrp="1"/>
          </p:cNvSpPr>
          <p:nvPr>
            <p:ph type="title"/>
          </p:nvPr>
        </p:nvSpPr>
        <p:spPr/>
        <p:txBody>
          <a:bodyPr/>
          <a:lstStyle/>
          <a:p>
            <a:pPr eaLnBrk="1" hangingPunct="1"/>
            <a:r>
              <a:rPr lang="en-US" sz="3200" smtClean="0">
                <a:ea typeface="ＭＳ Ｐゴシック" charset="-128"/>
                <a:cs typeface="ＭＳ Ｐゴシック" charset="-128"/>
              </a:rPr>
              <a:t>Grow Beasts: </a:t>
            </a:r>
            <a:r>
              <a:rPr lang="en-US" sz="2800" smtClean="0">
                <a:solidFill>
                  <a:srgbClr val="FF6600"/>
                </a:solidFill>
                <a:ea typeface="ＭＳ Ｐゴシック" charset="-128"/>
                <a:cs typeface="ＭＳ Ｐゴシック" charset="-128"/>
              </a:rPr>
              <a:t>warm water</a:t>
            </a:r>
            <a:r>
              <a:rPr lang="en-US" sz="2800" smtClean="0">
                <a:ea typeface="ＭＳ Ｐゴシック" charset="-128"/>
                <a:cs typeface="ＭＳ Ｐゴシック" charset="-128"/>
              </a:rPr>
              <a:t>, </a:t>
            </a:r>
            <a:r>
              <a:rPr lang="en-US" sz="2800" smtClean="0">
                <a:solidFill>
                  <a:srgbClr val="0000FF"/>
                </a:solidFill>
                <a:ea typeface="ＭＳ Ｐゴシック" charset="-128"/>
                <a:cs typeface="ＭＳ Ｐゴシック" charset="-128"/>
              </a:rPr>
              <a:t>water</a:t>
            </a:r>
            <a:r>
              <a:rPr lang="en-US" sz="2800" smtClean="0">
                <a:ea typeface="ＭＳ Ｐゴシック" charset="-128"/>
                <a:cs typeface="ＭＳ Ｐゴシック" charset="-128"/>
              </a:rPr>
              <a:t>, and </a:t>
            </a:r>
            <a:r>
              <a:rPr lang="en-US" sz="2800" smtClean="0">
                <a:solidFill>
                  <a:srgbClr val="595959"/>
                </a:solidFill>
                <a:ea typeface="ＭＳ Ｐゴシック" charset="-128"/>
                <a:cs typeface="ＭＳ Ｐゴシック" charset="-128"/>
              </a:rPr>
              <a:t>salt water</a:t>
            </a:r>
            <a:endParaRPr lang="en-US" sz="3200" smtClean="0">
              <a:solidFill>
                <a:srgbClr val="595959"/>
              </a:solidFill>
              <a:ea typeface="ＭＳ Ｐゴシック" charset="-128"/>
              <a:cs typeface="ＭＳ Ｐゴシック" charset="-128"/>
            </a:endParaRPr>
          </a:p>
        </p:txBody>
      </p:sp>
      <p:sp>
        <p:nvSpPr>
          <p:cNvPr id="27652" name="TextBox 5"/>
          <p:cNvSpPr txBox="1">
            <a:spLocks noChangeArrowheads="1"/>
          </p:cNvSpPr>
          <p:nvPr/>
        </p:nvSpPr>
        <p:spPr bwMode="auto">
          <a:xfrm>
            <a:off x="7315200" y="1047750"/>
            <a:ext cx="457200" cy="396875"/>
          </a:xfrm>
          <a:prstGeom prst="rect">
            <a:avLst/>
          </a:prstGeom>
          <a:noFill/>
          <a:ln w="9525">
            <a:noFill/>
            <a:miter lim="800000"/>
            <a:headEnd/>
            <a:tailEnd/>
          </a:ln>
        </p:spPr>
        <p:txBody>
          <a:bodyPr>
            <a:prstTxWarp prst="textNoShape">
              <a:avLst/>
            </a:prstTxWarp>
            <a:spAutoFit/>
          </a:bodyPr>
          <a:lstStyle/>
          <a:p>
            <a:r>
              <a:rPr lang="en-US" sz="2000">
                <a:latin typeface="Calibri" charset="0"/>
              </a:rPr>
              <a:t>A</a:t>
            </a:r>
          </a:p>
        </p:txBody>
      </p:sp>
      <p:sp>
        <p:nvSpPr>
          <p:cNvPr id="27653" name="TextBox 6"/>
          <p:cNvSpPr txBox="1">
            <a:spLocks noChangeArrowheads="1"/>
          </p:cNvSpPr>
          <p:nvPr/>
        </p:nvSpPr>
        <p:spPr bwMode="auto">
          <a:xfrm>
            <a:off x="3733800" y="1047750"/>
            <a:ext cx="312738" cy="396875"/>
          </a:xfrm>
          <a:prstGeom prst="rect">
            <a:avLst/>
          </a:prstGeom>
          <a:noFill/>
          <a:ln w="9525">
            <a:noFill/>
            <a:miter lim="800000"/>
            <a:headEnd/>
            <a:tailEnd/>
          </a:ln>
        </p:spPr>
        <p:txBody>
          <a:bodyPr>
            <a:prstTxWarp prst="textNoShape">
              <a:avLst/>
            </a:prstTxWarp>
            <a:spAutoFit/>
          </a:bodyPr>
          <a:lstStyle/>
          <a:p>
            <a:r>
              <a:rPr lang="en-US" sz="2000">
                <a:latin typeface="Calibri" charset="0"/>
              </a:rPr>
              <a:t>B</a:t>
            </a:r>
          </a:p>
        </p:txBody>
      </p:sp>
      <p:sp>
        <p:nvSpPr>
          <p:cNvPr id="27654" name="TextBox 7"/>
          <p:cNvSpPr txBox="1">
            <a:spLocks noChangeArrowheads="1"/>
          </p:cNvSpPr>
          <p:nvPr/>
        </p:nvSpPr>
        <p:spPr bwMode="auto">
          <a:xfrm>
            <a:off x="5486400" y="1047750"/>
            <a:ext cx="228600" cy="396875"/>
          </a:xfrm>
          <a:prstGeom prst="rect">
            <a:avLst/>
          </a:prstGeom>
          <a:noFill/>
          <a:ln w="9525">
            <a:noFill/>
            <a:miter lim="800000"/>
            <a:headEnd/>
            <a:tailEnd/>
          </a:ln>
        </p:spPr>
        <p:txBody>
          <a:bodyPr>
            <a:prstTxWarp prst="textNoShape">
              <a:avLst/>
            </a:prstTxWarp>
            <a:spAutoFit/>
          </a:bodyPr>
          <a:lstStyle/>
          <a:p>
            <a:r>
              <a:rPr lang="en-US" sz="2000">
                <a:latin typeface="Calibri" charset="0"/>
              </a:rPr>
              <a:t>C</a:t>
            </a:r>
          </a:p>
        </p:txBody>
      </p:sp>
      <p:sp>
        <p:nvSpPr>
          <p:cNvPr id="27655" name="TextBox 8"/>
          <p:cNvSpPr txBox="1">
            <a:spLocks noChangeArrowheads="1"/>
          </p:cNvSpPr>
          <p:nvPr/>
        </p:nvSpPr>
        <p:spPr bwMode="auto">
          <a:xfrm>
            <a:off x="8077200" y="2209800"/>
            <a:ext cx="312738" cy="396875"/>
          </a:xfrm>
          <a:prstGeom prst="rect">
            <a:avLst/>
          </a:prstGeom>
          <a:noFill/>
          <a:ln w="9525">
            <a:noFill/>
            <a:miter lim="800000"/>
            <a:headEnd/>
            <a:tailEnd/>
          </a:ln>
        </p:spPr>
        <p:txBody>
          <a:bodyPr>
            <a:prstTxWarp prst="textNoShape">
              <a:avLst/>
            </a:prstTxWarp>
            <a:spAutoFit/>
          </a:bodyPr>
          <a:lstStyle/>
          <a:p>
            <a:r>
              <a:rPr lang="en-US" sz="2000">
                <a:latin typeface="Calibri" charset="0"/>
              </a:rPr>
              <a:t>B</a:t>
            </a:r>
          </a:p>
        </p:txBody>
      </p:sp>
      <p:sp>
        <p:nvSpPr>
          <p:cNvPr id="27656" name="TextBox 9"/>
          <p:cNvSpPr txBox="1">
            <a:spLocks noChangeArrowheads="1"/>
          </p:cNvSpPr>
          <p:nvPr/>
        </p:nvSpPr>
        <p:spPr bwMode="auto">
          <a:xfrm>
            <a:off x="8161338" y="3228975"/>
            <a:ext cx="228600" cy="396875"/>
          </a:xfrm>
          <a:prstGeom prst="rect">
            <a:avLst/>
          </a:prstGeom>
          <a:noFill/>
          <a:ln w="9525">
            <a:noFill/>
            <a:miter lim="800000"/>
            <a:headEnd/>
            <a:tailEnd/>
          </a:ln>
        </p:spPr>
        <p:txBody>
          <a:bodyPr>
            <a:prstTxWarp prst="textNoShape">
              <a:avLst/>
            </a:prstTxWarp>
            <a:spAutoFit/>
          </a:bodyPr>
          <a:lstStyle/>
          <a:p>
            <a:r>
              <a:rPr lang="en-US" sz="2000">
                <a:latin typeface="Calibri" charset="0"/>
              </a:rPr>
              <a:t>C</a:t>
            </a:r>
          </a:p>
        </p:txBody>
      </p:sp>
      <p:sp>
        <p:nvSpPr>
          <p:cNvPr id="27657" name="TextBox 10"/>
          <p:cNvSpPr txBox="1">
            <a:spLocks noChangeArrowheads="1"/>
          </p:cNvSpPr>
          <p:nvPr/>
        </p:nvSpPr>
        <p:spPr bwMode="auto">
          <a:xfrm>
            <a:off x="8077200" y="4953000"/>
            <a:ext cx="457200" cy="396875"/>
          </a:xfrm>
          <a:prstGeom prst="rect">
            <a:avLst/>
          </a:prstGeom>
          <a:noFill/>
          <a:ln w="9525">
            <a:noFill/>
            <a:miter lim="800000"/>
            <a:headEnd/>
            <a:tailEnd/>
          </a:ln>
        </p:spPr>
        <p:txBody>
          <a:bodyPr>
            <a:prstTxWarp prst="textNoShape">
              <a:avLst/>
            </a:prstTxWarp>
            <a:spAutoFit/>
          </a:bodyPr>
          <a:lstStyle/>
          <a:p>
            <a:r>
              <a:rPr lang="en-US" sz="2000">
                <a:latin typeface="Calibri" charset="0"/>
              </a:rPr>
              <a:t>A</a:t>
            </a:r>
          </a:p>
        </p:txBody>
      </p:sp>
      <p:sp>
        <p:nvSpPr>
          <p:cNvPr id="10" name="TextBox 9"/>
          <p:cNvSpPr txBox="1"/>
          <p:nvPr/>
        </p:nvSpPr>
        <p:spPr>
          <a:xfrm>
            <a:off x="6477000" y="6444734"/>
            <a:ext cx="1172579" cy="369332"/>
          </a:xfrm>
          <a:prstGeom prst="rect">
            <a:avLst/>
          </a:prstGeom>
        </p:spPr>
        <p:style>
          <a:lnRef idx="0">
            <a:schemeClr val="accent1"/>
          </a:lnRef>
          <a:fillRef idx="3">
            <a:schemeClr val="accent1"/>
          </a:fillRef>
          <a:effectRef idx="3">
            <a:schemeClr val="accent1"/>
          </a:effectRef>
          <a:fontRef idx="minor">
            <a:schemeClr val="lt1"/>
          </a:fontRef>
        </p:style>
        <p:txBody>
          <a:bodyPr wrap="none">
            <a:spAutoFit/>
          </a:bodyPr>
          <a:lstStyle/>
          <a:p>
            <a:pPr>
              <a:defRPr/>
            </a:pPr>
            <a:r>
              <a:rPr lang="en-US" dirty="0"/>
              <a:t>Graphical</a:t>
            </a:r>
          </a:p>
        </p:txBody>
      </p:sp>
    </p:spTree>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sz="half" idx="1"/>
          </p:nvPr>
        </p:nvSpPr>
        <p:spPr>
          <a:xfrm>
            <a:off x="457200" y="1676400"/>
            <a:ext cx="3657600" cy="4953000"/>
          </a:xfrm>
        </p:spPr>
        <p:txBody>
          <a:bodyPr/>
          <a:lstStyle/>
          <a:p>
            <a:pPr marL="73025" indent="-73025" eaLnBrk="1" hangingPunct="1">
              <a:lnSpc>
                <a:spcPct val="80000"/>
              </a:lnSpc>
              <a:spcBef>
                <a:spcPct val="0"/>
              </a:spcBef>
              <a:spcAft>
                <a:spcPts val="600"/>
              </a:spcAft>
              <a:buFont typeface="Arial" charset="-52"/>
              <a:buNone/>
            </a:pPr>
            <a:r>
              <a:rPr lang="en-US" sz="1800" b="1" dirty="0" smtClean="0">
                <a:ea typeface="ＭＳ Ｐゴシック" charset="-128"/>
                <a:cs typeface="ＭＳ Ｐゴシック" charset="-128"/>
              </a:rPr>
              <a:t>Objectives</a:t>
            </a:r>
            <a:endParaRPr lang="en-US" sz="1800" dirty="0" smtClean="0">
              <a:ea typeface="ＭＳ Ｐゴシック" charset="-128"/>
              <a:cs typeface="ＭＳ Ｐゴシック" charset="-128"/>
            </a:endParaRP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What are Grow Beasts and how do they work?</a:t>
            </a: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A quick review of a hands-on learning cycle in math/science and a little bit about student </a:t>
            </a:r>
            <a:r>
              <a:rPr lang="en-US" sz="1800" i="1" dirty="0" smtClean="0">
                <a:ea typeface="ＭＳ Ｐゴシック" charset="-128"/>
                <a:cs typeface="ＭＳ Ｐゴシック" charset="-128"/>
              </a:rPr>
              <a:t>engagement;</a:t>
            </a:r>
          </a:p>
          <a:p>
            <a:pPr marL="73025" indent="-22225" eaLnBrk="1" hangingPunct="1">
              <a:lnSpc>
                <a:spcPct val="80000"/>
              </a:lnSpc>
              <a:spcBef>
                <a:spcPct val="0"/>
              </a:spcBef>
              <a:spcAft>
                <a:spcPts val="600"/>
              </a:spcAft>
            </a:pPr>
            <a:r>
              <a:rPr lang="en-US" sz="1800" u="sng" dirty="0" smtClean="0">
                <a:ea typeface="ＭＳ Ｐゴシック" charset="-128"/>
                <a:cs typeface="ＭＳ Ｐゴシック" charset="-128"/>
              </a:rPr>
              <a:t>Classroom examples </a:t>
            </a:r>
            <a:r>
              <a:rPr lang="en-US" sz="1800" dirty="0" smtClean="0">
                <a:ea typeface="ＭＳ Ｐゴシック" charset="-128"/>
                <a:cs typeface="ＭＳ Ｐゴシック" charset="-128"/>
              </a:rPr>
              <a:t>focusing on: measurement, speaking and listening, cooperative learning, science (questioning, observing, drawing conclusions) extensions; </a:t>
            </a: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Quick connections to Common Core Math and Next Generation Science standards;</a:t>
            </a: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Discussion: How might this work in your classroom?  </a:t>
            </a:r>
          </a:p>
          <a:p>
            <a:pPr marL="73025" indent="-22225" eaLnBrk="1" hangingPunct="1">
              <a:lnSpc>
                <a:spcPct val="80000"/>
              </a:lnSpc>
              <a:spcBef>
                <a:spcPct val="0"/>
              </a:spcBef>
              <a:spcAft>
                <a:spcPts val="600"/>
              </a:spcAft>
            </a:pPr>
            <a:r>
              <a:rPr lang="en-US" sz="1800" dirty="0" smtClean="0">
                <a:ea typeface="ＭＳ Ｐゴシック" charset="-128"/>
                <a:cs typeface="ＭＳ Ｐゴシック" charset="-128"/>
              </a:rPr>
              <a:t>Door Prize </a:t>
            </a:r>
            <a:r>
              <a:rPr lang="en-US" sz="1800" dirty="0" err="1" smtClean="0">
                <a:ea typeface="ＭＳ Ｐゴシック" charset="-128"/>
                <a:cs typeface="ＭＳ Ｐゴシック" charset="-128"/>
              </a:rPr>
              <a:t>GBs</a:t>
            </a:r>
            <a:r>
              <a:rPr lang="en-US" sz="1800" dirty="0" smtClean="0">
                <a:ea typeface="ＭＳ Ｐゴシック" charset="-128"/>
                <a:cs typeface="ＭＳ Ｐゴシック" charset="-128"/>
              </a:rPr>
              <a:t>! </a:t>
            </a:r>
          </a:p>
          <a:p>
            <a:pPr marL="73025" indent="-163513" eaLnBrk="1" hangingPunct="1">
              <a:lnSpc>
                <a:spcPct val="80000"/>
              </a:lnSpc>
              <a:spcBef>
                <a:spcPct val="0"/>
              </a:spcBef>
            </a:pPr>
            <a:endParaRPr lang="en-US" sz="1800" dirty="0" smtClean="0">
              <a:ea typeface="ＭＳ Ｐゴシック" charset="-128"/>
              <a:cs typeface="ＭＳ Ｐゴシック" charset="-128"/>
            </a:endParaRPr>
          </a:p>
        </p:txBody>
      </p:sp>
      <p:sp>
        <p:nvSpPr>
          <p:cNvPr id="15363" name="Title 4"/>
          <p:cNvSpPr>
            <a:spLocks noGrp="1"/>
          </p:cNvSpPr>
          <p:nvPr>
            <p:ph type="title"/>
          </p:nvPr>
        </p:nvSpPr>
        <p:spPr>
          <a:xfrm>
            <a:off x="457200" y="274638"/>
            <a:ext cx="8686800" cy="1143000"/>
          </a:xfrm>
        </p:spPr>
        <p:txBody>
          <a:bodyPr/>
          <a:lstStyle/>
          <a:p>
            <a:pPr algn="l" eaLnBrk="1" hangingPunct="1"/>
            <a:r>
              <a:rPr lang="en-US" sz="3000" dirty="0" smtClean="0">
                <a:solidFill>
                  <a:srgbClr val="000000"/>
                </a:solidFill>
                <a:latin typeface="Arial" charset="0"/>
                <a:ea typeface="Verdana" charset="0"/>
                <a:cs typeface="Verdana" charset="0"/>
              </a:rPr>
              <a:t>Grow Beasts: Growing understanding of measurement and inquiry in the primary grades </a:t>
            </a:r>
            <a:endParaRPr lang="en-US" sz="3000" dirty="0" smtClean="0">
              <a:latin typeface="Arial" charset="-52"/>
              <a:ea typeface="Arial" charset="-52"/>
              <a:cs typeface="Arial" charset="-52"/>
            </a:endParaRPr>
          </a:p>
        </p:txBody>
      </p:sp>
      <p:pic>
        <p:nvPicPr>
          <p:cNvPr id="5" name="Picture 4" descr="2ndGrGBsKPihl4.JPG"/>
          <p:cNvPicPr>
            <a:picLocks noChangeAspect="1"/>
          </p:cNvPicPr>
          <p:nvPr/>
        </p:nvPicPr>
        <p:blipFill>
          <a:blip r:embed="rId3"/>
          <a:srcRect l="15052"/>
          <a:stretch>
            <a:fillRect/>
          </a:stretch>
        </p:blipFill>
        <p:spPr>
          <a:xfrm>
            <a:off x="4495800" y="1918096"/>
            <a:ext cx="4300538" cy="3796904"/>
          </a:xfrm>
          <a:prstGeom prst="rect">
            <a:avLst/>
          </a:prstGeom>
          <a:effectLst>
            <a:outerShdw blurRad="76200" dist="114300" dir="7080000" algn="tl" rotWithShape="0">
              <a:srgbClr val="000000">
                <a:alpha val="40000"/>
              </a:srgbClr>
            </a:outerShdw>
          </a:effectLst>
        </p:spPr>
      </p:pic>
    </p:spTree>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ea typeface="ＭＳ Ｐゴシック" charset="-128"/>
                <a:cs typeface="ＭＳ Ｐゴシック" charset="-128"/>
              </a:rPr>
              <a:t>How does a Grow Beast grow?</a:t>
            </a:r>
          </a:p>
        </p:txBody>
      </p:sp>
      <p:pic>
        <p:nvPicPr>
          <p:cNvPr id="4" name="Content Placeholder 7" descr="GrowDino.jpg"/>
          <p:cNvPicPr>
            <a:picLocks noChangeAspect="1"/>
          </p:cNvPicPr>
          <p:nvPr/>
        </p:nvPicPr>
        <p:blipFill>
          <a:blip r:embed="rId3"/>
          <a:stretch>
            <a:fillRect/>
          </a:stretch>
        </p:blipFill>
        <p:spPr bwMode="auto">
          <a:xfrm>
            <a:off x="2362200" y="1981200"/>
            <a:ext cx="4419600" cy="4419600"/>
          </a:xfrm>
          <a:prstGeom prst="roundRect">
            <a:avLst>
              <a:gd name="adj" fmla="val 16667"/>
            </a:avLst>
          </a:prstGeom>
          <a:noFill/>
          <a:ln w="9525">
            <a:noFill/>
            <a:miter lim="800000"/>
            <a:headEnd/>
            <a:tailEnd/>
          </a:ln>
          <a:effectLst>
            <a:outerShdw blurRad="76200" dist="114300" dir="708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p:txBody>
          <a:bodyPr/>
          <a:lstStyle/>
          <a:p>
            <a:r>
              <a:rPr lang="en-US" smtClean="0">
                <a:ea typeface="ＭＳ Ｐゴシック" charset="-128"/>
                <a:cs typeface="ＭＳ Ｐゴシック" charset="-128"/>
              </a:rPr>
              <a:t>How does a Grow Beast grow?</a:t>
            </a:r>
          </a:p>
        </p:txBody>
      </p:sp>
      <p:pic>
        <p:nvPicPr>
          <p:cNvPr id="4" name="Content Placeholder 7" descr="GrowDino.jpg"/>
          <p:cNvPicPr>
            <a:picLocks noChangeAspect="1"/>
          </p:cNvPicPr>
          <p:nvPr/>
        </p:nvPicPr>
        <p:blipFill>
          <a:blip r:embed="rId3"/>
          <a:stretch>
            <a:fillRect/>
          </a:stretch>
        </p:blipFill>
        <p:spPr bwMode="auto">
          <a:xfrm>
            <a:off x="457200" y="1752600"/>
            <a:ext cx="3962400" cy="3962400"/>
          </a:xfrm>
          <a:prstGeom prst="roundRect">
            <a:avLst>
              <a:gd name="adj" fmla="val 16667"/>
            </a:avLst>
          </a:prstGeom>
          <a:noFill/>
          <a:ln w="9525">
            <a:noFill/>
            <a:miter lim="800000"/>
            <a:headEnd/>
            <a:tailEnd/>
          </a:ln>
          <a:effectLst>
            <a:outerShdw blurRad="76200" dist="114300" dir="708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 name="TextBox 4"/>
          <p:cNvSpPr txBox="1"/>
          <p:nvPr/>
        </p:nvSpPr>
        <p:spPr>
          <a:xfrm>
            <a:off x="1562100" y="6091535"/>
            <a:ext cx="6019800" cy="461665"/>
          </a:xfrm>
          <a:prstGeom prst="rect">
            <a:avLst/>
          </a:prstGeom>
        </p:spPr>
        <p:style>
          <a:lnRef idx="0">
            <a:schemeClr val="accent1"/>
          </a:lnRef>
          <a:fillRef idx="3">
            <a:schemeClr val="accent1"/>
          </a:fillRef>
          <a:effectRef idx="3">
            <a:schemeClr val="accent1"/>
          </a:effectRef>
          <a:fontRef idx="minor">
            <a:schemeClr val="lt1"/>
          </a:fontRef>
        </p:style>
        <p:txBody>
          <a:bodyPr>
            <a:spAutoFit/>
          </a:bodyPr>
          <a:lstStyle/>
          <a:p>
            <a:pPr algn="ctr">
              <a:defRPr/>
            </a:pPr>
            <a:r>
              <a:rPr lang="en-US" sz="2400" dirty="0"/>
              <a:t>Kinesthetic -&gt;</a:t>
            </a:r>
            <a:r>
              <a:rPr lang="en-US" sz="2400" dirty="0" smtClean="0"/>
              <a:t> Tabular -</a:t>
            </a:r>
            <a:r>
              <a:rPr lang="en-US" sz="2400" dirty="0"/>
              <a:t>&gt; Graphical -&gt; Abstract</a:t>
            </a:r>
          </a:p>
        </p:txBody>
      </p:sp>
      <p:pic>
        <p:nvPicPr>
          <p:cNvPr id="7" name="Picture 6" descr="AIMS ModelOfLearning.jpg"/>
          <p:cNvPicPr>
            <a:picLocks noChangeAspect="1"/>
          </p:cNvPicPr>
          <p:nvPr/>
        </p:nvPicPr>
        <p:blipFill>
          <a:blip r:embed="rId4"/>
          <a:srcRect b="8286"/>
          <a:stretch>
            <a:fillRect/>
          </a:stretch>
        </p:blipFill>
        <p:spPr>
          <a:xfrm>
            <a:off x="4800600" y="1386199"/>
            <a:ext cx="3886200" cy="4615518"/>
          </a:xfrm>
          <a:prstGeom prst="rect">
            <a:avLst/>
          </a:prstGeom>
        </p:spPr>
      </p:pic>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5011" y="274638"/>
            <a:ext cx="8229600" cy="715962"/>
          </a:xfrm>
        </p:spPr>
        <p:txBody>
          <a:bodyPr/>
          <a:lstStyle/>
          <a:p>
            <a:pPr algn="l"/>
            <a:r>
              <a:rPr lang="en-US" dirty="0" smtClean="0"/>
              <a:t>Why bother?</a:t>
            </a:r>
            <a:endParaRPr lang="en-US" dirty="0"/>
          </a:p>
        </p:txBody>
      </p:sp>
      <p:sp>
        <p:nvSpPr>
          <p:cNvPr id="3" name="Content Placeholder 2"/>
          <p:cNvSpPr>
            <a:spLocks noGrp="1"/>
          </p:cNvSpPr>
          <p:nvPr>
            <p:ph idx="1"/>
          </p:nvPr>
        </p:nvSpPr>
        <p:spPr>
          <a:xfrm>
            <a:off x="304800" y="990600"/>
            <a:ext cx="8229600" cy="4525963"/>
          </a:xfrm>
        </p:spPr>
        <p:txBody>
          <a:bodyPr/>
          <a:lstStyle/>
          <a:p>
            <a:r>
              <a:rPr lang="en-US" dirty="0" smtClean="0"/>
              <a:t>Engagement</a:t>
            </a:r>
          </a:p>
          <a:p>
            <a:pPr marL="625475" lvl="1"/>
            <a:r>
              <a:rPr lang="en-US" dirty="0" smtClean="0"/>
              <a:t>Affective, Behavioral, and Cognitive</a:t>
            </a:r>
          </a:p>
          <a:p>
            <a:r>
              <a:rPr lang="en-US" dirty="0" smtClean="0"/>
              <a:t>Retention</a:t>
            </a:r>
          </a:p>
          <a:p>
            <a:r>
              <a:rPr lang="en-US" dirty="0" smtClean="0"/>
              <a:t>Transfer</a:t>
            </a:r>
            <a:endParaRPr lang="en-US" dirty="0"/>
          </a:p>
        </p:txBody>
      </p:sp>
      <p:pic>
        <p:nvPicPr>
          <p:cNvPr id="6" name="Picture 5" descr="2ndGrGBsKPihl1.JPG"/>
          <p:cNvPicPr>
            <a:picLocks noChangeAspect="1"/>
          </p:cNvPicPr>
          <p:nvPr/>
        </p:nvPicPr>
        <p:blipFill>
          <a:blip r:embed="rId3"/>
          <a:srcRect l="11038" r="16110" b="17582"/>
          <a:stretch>
            <a:fillRect/>
          </a:stretch>
        </p:blipFill>
        <p:spPr>
          <a:xfrm>
            <a:off x="6324600" y="152399"/>
            <a:ext cx="2667000" cy="2262909"/>
          </a:xfrm>
          <a:prstGeom prst="rect">
            <a:avLst/>
          </a:prstGeom>
          <a:effectLst>
            <a:outerShdw blurRad="76200" dist="101600" dir="7080000">
              <a:srgbClr val="000000">
                <a:alpha val="40000"/>
              </a:srgbClr>
            </a:outerShdw>
          </a:effectLst>
        </p:spPr>
      </p:pic>
      <p:pic>
        <p:nvPicPr>
          <p:cNvPr id="7" name="Picture 6" descr="IMG_6934 (1).jpg"/>
          <p:cNvPicPr>
            <a:picLocks noChangeAspect="1"/>
          </p:cNvPicPr>
          <p:nvPr/>
        </p:nvPicPr>
        <p:blipFill>
          <a:blip r:embed="rId4"/>
          <a:srcRect t="5333" r="9333" b="7556"/>
          <a:stretch>
            <a:fillRect/>
          </a:stretch>
        </p:blipFill>
        <p:spPr>
          <a:xfrm>
            <a:off x="3276600" y="2626145"/>
            <a:ext cx="5562600" cy="4008344"/>
          </a:xfrm>
          <a:prstGeom prst="rect">
            <a:avLst/>
          </a:prstGeom>
          <a:effectLst>
            <a:outerShdw blurRad="76200" dist="101600" dir="7080000">
              <a:srgbClr val="000000">
                <a:alpha val="40000"/>
              </a:srgbClr>
            </a:outerShdw>
          </a:effectLst>
        </p:spPr>
      </p:pic>
      <p:pic>
        <p:nvPicPr>
          <p:cNvPr id="10" name="Picture 9" descr="GBs At Echo Lake Pihl1.jpg"/>
          <p:cNvPicPr>
            <a:picLocks noChangeAspect="1"/>
          </p:cNvPicPr>
          <p:nvPr/>
        </p:nvPicPr>
        <p:blipFill>
          <a:blip r:embed="rId5"/>
          <a:srcRect l="23333" t="12847" r="25556" b="2708"/>
          <a:stretch>
            <a:fillRect/>
          </a:stretch>
        </p:blipFill>
        <p:spPr>
          <a:xfrm>
            <a:off x="385011" y="3429000"/>
            <a:ext cx="2459789" cy="3048000"/>
          </a:xfrm>
          <a:prstGeom prst="rect">
            <a:avLst/>
          </a:prstGeom>
          <a:effectLst>
            <a:outerShdw blurRad="76200" dist="101600" dir="7080000">
              <a:srgbClr val="000000">
                <a:alpha val="40000"/>
              </a:srgbClr>
            </a:outerShdw>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81539" y="1203650"/>
            <a:ext cx="5917004" cy="507831"/>
          </a:xfrm>
          <a:prstGeom prst="rect">
            <a:avLst/>
          </a:prstGeom>
          <a:noFill/>
        </p:spPr>
        <p:txBody>
          <a:bodyPr wrap="none" rtlCol="0">
            <a:spAutoFit/>
          </a:bodyPr>
          <a:lstStyle/>
          <a:p>
            <a:r>
              <a:rPr lang="en-US" sz="2700" dirty="0">
                <a:latin typeface="Arial" panose="020B0604020202020204" pitchFamily="34" charset="0"/>
                <a:cs typeface="Arial" panose="020B0604020202020204" pitchFamily="34" charset="0"/>
              </a:rPr>
              <a:t>How to make Grow Beasts a success</a:t>
            </a:r>
          </a:p>
        </p:txBody>
      </p:sp>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0354"/>
          <a:stretch/>
        </p:blipFill>
        <p:spPr>
          <a:xfrm>
            <a:off x="372382" y="1912337"/>
            <a:ext cx="2418314" cy="2023209"/>
          </a:xfrm>
          <a:prstGeom prst="rect">
            <a:avLst/>
          </a:prstGeom>
          <a:ln w="6350">
            <a:solidFill>
              <a:schemeClr val="tx1"/>
            </a:solidFill>
          </a:ln>
        </p:spPr>
      </p:pic>
      <p:pic>
        <p:nvPicPr>
          <p:cNvPr id="10" name="Picture 9"/>
          <p:cNvPicPr>
            <a:picLocks noChangeAspect="1"/>
          </p:cNvPicPr>
          <p:nvPr/>
        </p:nvPicPr>
        <p:blipFill rotWithShape="1">
          <a:blip r:embed="rId3" cstate="print">
            <a:extLst>
              <a:ext uri="{28A0092B-C50C-407E-A947-70E740481C1C}">
                <a14:useLocalDpi xmlns:a14="http://schemas.microsoft.com/office/drawing/2010/main" val="0"/>
              </a:ext>
            </a:extLst>
          </a:blip>
          <a:srcRect l="13722" t="4829" r="10866"/>
          <a:stretch/>
        </p:blipFill>
        <p:spPr>
          <a:xfrm>
            <a:off x="6578081" y="1915024"/>
            <a:ext cx="2267796" cy="2146484"/>
          </a:xfrm>
          <a:prstGeom prst="rect">
            <a:avLst/>
          </a:prstGeom>
          <a:ln w="6350">
            <a:solidFill>
              <a:schemeClr val="tx1"/>
            </a:solidFill>
          </a:ln>
        </p:spPr>
      </p:pic>
      <p:pic>
        <p:nvPicPr>
          <p:cNvPr id="11" name="Picture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554661" y="3607447"/>
            <a:ext cx="2791294" cy="2093471"/>
          </a:xfrm>
          <a:prstGeom prst="rect">
            <a:avLst/>
          </a:prstGeom>
          <a:ln w="6350">
            <a:solidFill>
              <a:schemeClr val="tx1"/>
            </a:solidFill>
          </a:ln>
        </p:spPr>
      </p:pic>
      <p:sp>
        <p:nvSpPr>
          <p:cNvPr id="12" name="TextBox 11"/>
          <p:cNvSpPr txBox="1"/>
          <p:nvPr/>
        </p:nvSpPr>
        <p:spPr>
          <a:xfrm>
            <a:off x="3288741" y="1948935"/>
            <a:ext cx="2791294" cy="1384995"/>
          </a:xfrm>
          <a:prstGeom prst="rect">
            <a:avLst/>
          </a:prstGeom>
          <a:noFill/>
        </p:spPr>
        <p:txBody>
          <a:bodyPr wrap="square" rtlCol="0">
            <a:spAutoFit/>
          </a:bodyPr>
          <a:lstStyle/>
          <a:p>
            <a:pPr algn="ctr"/>
            <a:r>
              <a:rPr lang="en-US" sz="2100" dirty="0">
                <a:latin typeface="Arial" panose="020B0604020202020204" pitchFamily="34" charset="0"/>
                <a:cs typeface="Arial" panose="020B0604020202020204" pitchFamily="34" charset="0"/>
              </a:rPr>
              <a:t>“I wonder if they will grow and how they work?” Macy, 1</a:t>
            </a:r>
            <a:r>
              <a:rPr lang="en-US" sz="2100" baseline="30000" dirty="0">
                <a:latin typeface="Arial" panose="020B0604020202020204" pitchFamily="34" charset="0"/>
                <a:cs typeface="Arial" panose="020B0604020202020204" pitchFamily="34" charset="0"/>
              </a:rPr>
              <a:t>st</a:t>
            </a:r>
            <a:r>
              <a:rPr lang="en-US" sz="2100" dirty="0">
                <a:latin typeface="Arial" panose="020B0604020202020204" pitchFamily="34" charset="0"/>
                <a:cs typeface="Arial" panose="020B0604020202020204" pitchFamily="34" charset="0"/>
              </a:rPr>
              <a:t> grade</a:t>
            </a:r>
          </a:p>
        </p:txBody>
      </p:sp>
      <p:sp>
        <p:nvSpPr>
          <p:cNvPr id="13" name="TextBox 12"/>
          <p:cNvSpPr txBox="1"/>
          <p:nvPr/>
        </p:nvSpPr>
        <p:spPr>
          <a:xfrm>
            <a:off x="6482117" y="4374267"/>
            <a:ext cx="2391753" cy="1384995"/>
          </a:xfrm>
          <a:prstGeom prst="rect">
            <a:avLst/>
          </a:prstGeom>
          <a:noFill/>
        </p:spPr>
        <p:txBody>
          <a:bodyPr wrap="square" rtlCol="0">
            <a:spAutoFit/>
          </a:bodyPr>
          <a:lstStyle/>
          <a:p>
            <a:pPr algn="ctr"/>
            <a:r>
              <a:rPr lang="en-US" sz="2100" dirty="0">
                <a:latin typeface="Arial" panose="020B0604020202020204" pitchFamily="34" charset="0"/>
                <a:cs typeface="Arial" panose="020B0604020202020204" pitchFamily="34" charset="0"/>
              </a:rPr>
              <a:t>“It could be the size of a human eye,” Grant, 1</a:t>
            </a:r>
            <a:r>
              <a:rPr lang="en-US" sz="2100" baseline="30000" dirty="0">
                <a:latin typeface="Arial" panose="020B0604020202020204" pitchFamily="34" charset="0"/>
                <a:cs typeface="Arial" panose="020B0604020202020204" pitchFamily="34" charset="0"/>
              </a:rPr>
              <a:t>st</a:t>
            </a:r>
            <a:r>
              <a:rPr lang="en-US" sz="2100" dirty="0">
                <a:latin typeface="Arial" panose="020B0604020202020204" pitchFamily="34" charset="0"/>
                <a:cs typeface="Arial" panose="020B0604020202020204" pitchFamily="34" charset="0"/>
              </a:rPr>
              <a:t> grade</a:t>
            </a:r>
          </a:p>
        </p:txBody>
      </p:sp>
      <p:sp>
        <p:nvSpPr>
          <p:cNvPr id="14" name="TextBox 13"/>
          <p:cNvSpPr txBox="1"/>
          <p:nvPr/>
        </p:nvSpPr>
        <p:spPr>
          <a:xfrm>
            <a:off x="195943" y="4254222"/>
            <a:ext cx="3276641" cy="1384995"/>
          </a:xfrm>
          <a:prstGeom prst="rect">
            <a:avLst/>
          </a:prstGeom>
          <a:noFill/>
        </p:spPr>
        <p:txBody>
          <a:bodyPr wrap="square" rtlCol="0">
            <a:spAutoFit/>
          </a:bodyPr>
          <a:lstStyle/>
          <a:p>
            <a:pPr algn="ctr"/>
            <a:r>
              <a:rPr lang="en-US" sz="2100" dirty="0">
                <a:latin typeface="Arial" panose="020B0604020202020204" pitchFamily="34" charset="0"/>
                <a:cs typeface="Arial" panose="020B0604020202020204" pitchFamily="34" charset="0"/>
              </a:rPr>
              <a:t>Squishy, gooey, slippery, wet, slimy, wrinkly, bumpy, syrupy, mushy- 1</a:t>
            </a:r>
            <a:r>
              <a:rPr lang="en-US" sz="2100" baseline="30000" dirty="0">
                <a:latin typeface="Arial" panose="020B0604020202020204" pitchFamily="34" charset="0"/>
                <a:cs typeface="Arial" panose="020B0604020202020204" pitchFamily="34" charset="0"/>
              </a:rPr>
              <a:t>st</a:t>
            </a:r>
            <a:r>
              <a:rPr lang="en-US" sz="2100" dirty="0">
                <a:latin typeface="Arial" panose="020B0604020202020204" pitchFamily="34" charset="0"/>
                <a:cs typeface="Arial" panose="020B0604020202020204" pitchFamily="34" charset="0"/>
              </a:rPr>
              <a:t> grade describing words </a:t>
            </a:r>
          </a:p>
        </p:txBody>
      </p:sp>
    </p:spTree>
    <p:extLst>
      <p:ext uri="{BB962C8B-B14F-4D97-AF65-F5344CB8AC3E}">
        <p14:creationId xmlns:p14="http://schemas.microsoft.com/office/powerpoint/2010/main" val="10327018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672275" y="1271328"/>
            <a:ext cx="5820824" cy="507831"/>
          </a:xfrm>
          <a:prstGeom prst="rect">
            <a:avLst/>
          </a:prstGeom>
          <a:noFill/>
        </p:spPr>
        <p:txBody>
          <a:bodyPr wrap="none" rtlCol="0">
            <a:spAutoFit/>
          </a:bodyPr>
          <a:lstStyle/>
          <a:p>
            <a:r>
              <a:rPr lang="en-US" sz="2700" dirty="0">
                <a:latin typeface="Arial" panose="020B0604020202020204" pitchFamily="34" charset="0"/>
                <a:cs typeface="Arial" panose="020B0604020202020204" pitchFamily="34" charset="0"/>
              </a:rPr>
              <a:t>Open to discovery: keeping it flexible</a:t>
            </a:r>
          </a:p>
        </p:txBody>
      </p:sp>
      <p:pic>
        <p:nvPicPr>
          <p:cNvPr id="3" name="Picture 2"/>
          <p:cNvPicPr>
            <a:picLocks noChangeAspect="1"/>
          </p:cNvPicPr>
          <p:nvPr/>
        </p:nvPicPr>
        <p:blipFill rotWithShape="1">
          <a:blip r:embed="rId2" cstate="print">
            <a:extLst>
              <a:ext uri="{28A0092B-C50C-407E-A947-70E740481C1C}">
                <a14:useLocalDpi xmlns:a14="http://schemas.microsoft.com/office/drawing/2010/main" val="0"/>
              </a:ext>
            </a:extLst>
          </a:blip>
          <a:srcRect l="27129" r="21136"/>
          <a:stretch/>
        </p:blipFill>
        <p:spPr>
          <a:xfrm>
            <a:off x="3202464" y="2839992"/>
            <a:ext cx="1190625" cy="1726043"/>
          </a:xfrm>
          <a:prstGeom prst="rect">
            <a:avLst/>
          </a:prstGeom>
          <a:ln w="6350">
            <a:solidFill>
              <a:schemeClr val="tx1"/>
            </a:solidFill>
          </a:ln>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12630" y="4130056"/>
            <a:ext cx="2243140" cy="1682355"/>
          </a:xfrm>
          <a:prstGeom prst="rect">
            <a:avLst/>
          </a:prstGeom>
          <a:ln w="6350">
            <a:solidFill>
              <a:schemeClr val="tx1"/>
            </a:solidFill>
          </a:ln>
        </p:spPr>
      </p:pic>
      <p:pic>
        <p:nvPicPr>
          <p:cNvPr id="6" name="Picture 5"/>
          <p:cNvPicPr>
            <a:picLocks noChangeAspect="1"/>
          </p:cNvPicPr>
          <p:nvPr/>
        </p:nvPicPr>
        <p:blipFill rotWithShape="1">
          <a:blip r:embed="rId4" cstate="print">
            <a:extLst>
              <a:ext uri="{28A0092B-C50C-407E-A947-70E740481C1C}">
                <a14:useLocalDpi xmlns:a14="http://schemas.microsoft.com/office/drawing/2010/main" val="0"/>
              </a:ext>
            </a:extLst>
          </a:blip>
          <a:srcRect l="416" t="10556" r="7777"/>
          <a:stretch/>
        </p:blipFill>
        <p:spPr>
          <a:xfrm>
            <a:off x="4639784" y="2211342"/>
            <a:ext cx="4106102" cy="3000375"/>
          </a:xfrm>
          <a:prstGeom prst="rect">
            <a:avLst/>
          </a:prstGeom>
          <a:ln w="6350">
            <a:solidFill>
              <a:schemeClr val="tx1"/>
            </a:solidFill>
          </a:ln>
        </p:spPr>
      </p:pic>
      <p:pic>
        <p:nvPicPr>
          <p:cNvPr id="7" name="Picture 6"/>
          <p:cNvPicPr>
            <a:picLocks noChangeAspect="1"/>
          </p:cNvPicPr>
          <p:nvPr/>
        </p:nvPicPr>
        <p:blipFill rotWithShape="1">
          <a:blip r:embed="rId5" cstate="print">
            <a:extLst>
              <a:ext uri="{28A0092B-C50C-407E-A947-70E740481C1C}">
                <a14:useLocalDpi xmlns:a14="http://schemas.microsoft.com/office/drawing/2010/main" val="0"/>
              </a:ext>
            </a:extLst>
          </a:blip>
          <a:srcRect l="18611" r="4167" b="10926"/>
          <a:stretch/>
        </p:blipFill>
        <p:spPr>
          <a:xfrm>
            <a:off x="601673" y="1809591"/>
            <a:ext cx="2382134" cy="2060803"/>
          </a:xfrm>
          <a:prstGeom prst="rect">
            <a:avLst/>
          </a:prstGeom>
          <a:ln w="6350">
            <a:solidFill>
              <a:schemeClr val="tx1"/>
            </a:solidFill>
          </a:ln>
        </p:spPr>
      </p:pic>
    </p:spTree>
    <p:extLst>
      <p:ext uri="{BB962C8B-B14F-4D97-AF65-F5344CB8AC3E}">
        <p14:creationId xmlns:p14="http://schemas.microsoft.com/office/powerpoint/2010/main" val="65640158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09349" y="1357053"/>
            <a:ext cx="6180474" cy="507831"/>
          </a:xfrm>
          <a:prstGeom prst="rect">
            <a:avLst/>
          </a:prstGeom>
          <a:noFill/>
        </p:spPr>
        <p:txBody>
          <a:bodyPr wrap="none" rtlCol="0">
            <a:spAutoFit/>
          </a:bodyPr>
          <a:lstStyle/>
          <a:p>
            <a:r>
              <a:rPr lang="en-US" sz="2700" dirty="0">
                <a:latin typeface="Arial" panose="020B0604020202020204" pitchFamily="34" charset="0"/>
                <a:cs typeface="Arial" panose="020B0604020202020204" pitchFamily="34" charset="0"/>
              </a:rPr>
              <a:t>Taking it farther: testing different liquids</a:t>
            </a:r>
          </a:p>
        </p:txBody>
      </p:sp>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b="16016"/>
          <a:stretch/>
        </p:blipFill>
        <p:spPr>
          <a:xfrm>
            <a:off x="5495797" y="1925965"/>
            <a:ext cx="3338891" cy="2103110"/>
          </a:xfrm>
          <a:prstGeom prst="rect">
            <a:avLst/>
          </a:prstGeom>
          <a:ln w="3175">
            <a:solidFill>
              <a:schemeClr val="tx1"/>
            </a:solidFill>
          </a:ln>
        </p:spPr>
      </p:pic>
      <p:pic>
        <p:nvPicPr>
          <p:cNvPr id="7" name="Picture 6"/>
          <p:cNvPicPr>
            <a:picLocks noChangeAspect="1"/>
          </p:cNvPicPr>
          <p:nvPr/>
        </p:nvPicPr>
        <p:blipFill rotWithShape="1">
          <a:blip r:embed="rId3" cstate="print">
            <a:extLst>
              <a:ext uri="{28A0092B-C50C-407E-A947-70E740481C1C}">
                <a14:useLocalDpi xmlns:a14="http://schemas.microsoft.com/office/drawing/2010/main" val="0"/>
              </a:ext>
            </a:extLst>
          </a:blip>
          <a:srcRect l="4346" r="10916" b="19299"/>
          <a:stretch/>
        </p:blipFill>
        <p:spPr>
          <a:xfrm>
            <a:off x="288085" y="1925965"/>
            <a:ext cx="3122195" cy="2230139"/>
          </a:xfrm>
          <a:prstGeom prst="rect">
            <a:avLst/>
          </a:prstGeom>
          <a:ln w="3175">
            <a:solidFill>
              <a:schemeClr val="tx1"/>
            </a:solidFill>
          </a:ln>
        </p:spPr>
      </p:pic>
      <p:pic>
        <p:nvPicPr>
          <p:cNvPr id="2" name="Picture 1"/>
          <p:cNvPicPr>
            <a:picLocks noChangeAspect="1"/>
          </p:cNvPicPr>
          <p:nvPr/>
        </p:nvPicPr>
        <p:blipFill rotWithShape="1">
          <a:blip r:embed="rId4" cstate="print">
            <a:extLst>
              <a:ext uri="{28A0092B-C50C-407E-A947-70E740481C1C}">
                <a14:useLocalDpi xmlns:a14="http://schemas.microsoft.com/office/drawing/2010/main" val="0"/>
              </a:ext>
            </a:extLst>
          </a:blip>
          <a:srcRect t="7491" b="12573"/>
          <a:stretch/>
        </p:blipFill>
        <p:spPr>
          <a:xfrm>
            <a:off x="3410281" y="4497444"/>
            <a:ext cx="1961261" cy="1175806"/>
          </a:xfrm>
          <a:prstGeom prst="rect">
            <a:avLst/>
          </a:prstGeom>
          <a:ln w="6350">
            <a:solidFill>
              <a:schemeClr val="tx1"/>
            </a:solidFill>
          </a:ln>
        </p:spPr>
      </p:pic>
      <p:pic>
        <p:nvPicPr>
          <p:cNvPr id="3" name="Picture 2"/>
          <p:cNvPicPr>
            <a:picLocks noChangeAspect="1"/>
          </p:cNvPicPr>
          <p:nvPr/>
        </p:nvPicPr>
        <p:blipFill rotWithShape="1">
          <a:blip r:embed="rId5" cstate="print">
            <a:extLst>
              <a:ext uri="{BEBA8EAE-BF5A-486C-A8C5-ECC9F3942E4B}">
                <a14:imgProps xmlns:a14="http://schemas.microsoft.com/office/drawing/2010/main">
                  <a14:imgLayer r:embed="rId6">
                    <a14:imgEffect>
                      <a14:brightnessContrast bright="40000"/>
                    </a14:imgEffect>
                  </a14:imgLayer>
                </a14:imgProps>
              </a:ext>
              <a:ext uri="{28A0092B-C50C-407E-A947-70E740481C1C}">
                <a14:useLocalDpi xmlns:a14="http://schemas.microsoft.com/office/drawing/2010/main" val="0"/>
              </a:ext>
            </a:extLst>
          </a:blip>
          <a:srcRect l="12778" r="4722" b="371"/>
          <a:stretch/>
        </p:blipFill>
        <p:spPr>
          <a:xfrm rot="5400000">
            <a:off x="3480644" y="2376592"/>
            <a:ext cx="1867545" cy="1691480"/>
          </a:xfrm>
          <a:prstGeom prst="rect">
            <a:avLst/>
          </a:prstGeom>
          <a:ln w="6350">
            <a:solidFill>
              <a:schemeClr val="tx1"/>
            </a:solidFill>
          </a:ln>
        </p:spPr>
      </p:pic>
      <p:sp>
        <p:nvSpPr>
          <p:cNvPr id="8" name="TextBox 7"/>
          <p:cNvSpPr txBox="1"/>
          <p:nvPr/>
        </p:nvSpPr>
        <p:spPr>
          <a:xfrm>
            <a:off x="5644243" y="4113238"/>
            <a:ext cx="3276641" cy="1708160"/>
          </a:xfrm>
          <a:prstGeom prst="rect">
            <a:avLst/>
          </a:prstGeom>
          <a:noFill/>
        </p:spPr>
        <p:txBody>
          <a:bodyPr wrap="square" rtlCol="0">
            <a:spAutoFit/>
          </a:bodyPr>
          <a:lstStyle/>
          <a:p>
            <a:pPr algn="ctr"/>
            <a:r>
              <a:rPr lang="en-US" sz="2100" dirty="0">
                <a:latin typeface="Arial" panose="020B0604020202020204" pitchFamily="34" charset="0"/>
                <a:cs typeface="Arial" panose="020B0604020202020204" pitchFamily="34" charset="0"/>
              </a:rPr>
              <a:t>Dinosaurs in liquids that smell bad look bad, and dinosaurs in liquids that look good smell good. </a:t>
            </a:r>
          </a:p>
          <a:p>
            <a:pPr algn="ctr"/>
            <a:r>
              <a:rPr lang="en-US" sz="2100" dirty="0">
                <a:latin typeface="Arial" panose="020B0604020202020204" pitchFamily="34" charset="0"/>
                <a:cs typeface="Arial" panose="020B0604020202020204" pitchFamily="34" charset="0"/>
              </a:rPr>
              <a:t>-Flor, 1</a:t>
            </a:r>
            <a:r>
              <a:rPr lang="en-US" sz="2100" baseline="30000" dirty="0">
                <a:latin typeface="Arial" panose="020B0604020202020204" pitchFamily="34" charset="0"/>
                <a:cs typeface="Arial" panose="020B0604020202020204" pitchFamily="34" charset="0"/>
              </a:rPr>
              <a:t>st</a:t>
            </a:r>
            <a:r>
              <a:rPr lang="en-US" sz="2100" dirty="0">
                <a:latin typeface="Arial" panose="020B0604020202020204" pitchFamily="34" charset="0"/>
                <a:cs typeface="Arial" panose="020B0604020202020204" pitchFamily="34" charset="0"/>
              </a:rPr>
              <a:t> grade</a:t>
            </a:r>
          </a:p>
        </p:txBody>
      </p:sp>
      <p:sp>
        <p:nvSpPr>
          <p:cNvPr id="9" name="TextBox 8"/>
          <p:cNvSpPr txBox="1"/>
          <p:nvPr/>
        </p:nvSpPr>
        <p:spPr>
          <a:xfrm>
            <a:off x="209840" y="4392668"/>
            <a:ext cx="3003939" cy="1061829"/>
          </a:xfrm>
          <a:prstGeom prst="rect">
            <a:avLst/>
          </a:prstGeom>
          <a:noFill/>
        </p:spPr>
        <p:txBody>
          <a:bodyPr wrap="square" rtlCol="0">
            <a:spAutoFit/>
          </a:bodyPr>
          <a:lstStyle/>
          <a:p>
            <a:pPr algn="ctr"/>
            <a:r>
              <a:rPr lang="en-US" sz="2100" dirty="0">
                <a:latin typeface="Arial" panose="020B0604020202020204" pitchFamily="34" charset="0"/>
                <a:cs typeface="Arial" panose="020B0604020202020204" pitchFamily="34" charset="0"/>
              </a:rPr>
              <a:t>Dinosaurs don’t grow well in liquids with sugar. -Grant, 1</a:t>
            </a:r>
            <a:r>
              <a:rPr lang="en-US" sz="2100" baseline="30000" dirty="0">
                <a:latin typeface="Arial" panose="020B0604020202020204" pitchFamily="34" charset="0"/>
                <a:cs typeface="Arial" panose="020B0604020202020204" pitchFamily="34" charset="0"/>
              </a:rPr>
              <a:t>st</a:t>
            </a:r>
            <a:r>
              <a:rPr lang="en-US" sz="2100" dirty="0">
                <a:latin typeface="Arial" panose="020B0604020202020204" pitchFamily="34" charset="0"/>
                <a:cs typeface="Arial" panose="020B0604020202020204" pitchFamily="34" charset="0"/>
              </a:rPr>
              <a:t> grade</a:t>
            </a:r>
          </a:p>
        </p:txBody>
      </p:sp>
    </p:spTree>
    <p:extLst>
      <p:ext uri="{BB962C8B-B14F-4D97-AF65-F5344CB8AC3E}">
        <p14:creationId xmlns:p14="http://schemas.microsoft.com/office/powerpoint/2010/main" val="51787722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69921"/>
            <a:ext cx="8229600" cy="5388079"/>
          </a:xfrm>
        </p:spPr>
        <p:txBody>
          <a:bodyPr numCol="2">
            <a:normAutofit fontScale="92500" lnSpcReduction="20000"/>
          </a:bodyPr>
          <a:lstStyle/>
          <a:p>
            <a:pPr marL="434340">
              <a:spcBef>
                <a:spcPts val="800"/>
              </a:spcBef>
            </a:pPr>
            <a:r>
              <a:rPr lang="en-US" sz="2400" dirty="0"/>
              <a:t>Make sense of problems and persevere in solving </a:t>
            </a:r>
            <a:r>
              <a:rPr lang="en-US" sz="2400" dirty="0" smtClean="0"/>
              <a:t>them.</a:t>
            </a:r>
          </a:p>
          <a:p>
            <a:pPr marL="434340">
              <a:spcBef>
                <a:spcPts val="800"/>
              </a:spcBef>
            </a:pPr>
            <a:r>
              <a:rPr lang="en-US" sz="2400" dirty="0"/>
              <a:t>Reason abstractly and </a:t>
            </a:r>
            <a:r>
              <a:rPr lang="en-US" sz="2400" dirty="0" smtClean="0"/>
              <a:t>quantitatively.</a:t>
            </a:r>
          </a:p>
          <a:p>
            <a:pPr marL="434340">
              <a:spcBef>
                <a:spcPts val="800"/>
              </a:spcBef>
            </a:pPr>
            <a:r>
              <a:rPr lang="en-US" sz="2400" dirty="0"/>
              <a:t>Construct viable arguments and critique the reasoning of </a:t>
            </a:r>
            <a:r>
              <a:rPr lang="en-US" sz="2400" dirty="0" smtClean="0"/>
              <a:t>others.</a:t>
            </a:r>
          </a:p>
          <a:p>
            <a:pPr marL="434340">
              <a:spcBef>
                <a:spcPts val="800"/>
              </a:spcBef>
            </a:pPr>
            <a:r>
              <a:rPr lang="en-US" sz="2400" dirty="0"/>
              <a:t>Model with </a:t>
            </a:r>
            <a:r>
              <a:rPr lang="en-US" sz="2400" dirty="0" smtClean="0"/>
              <a:t>mathematics.</a:t>
            </a:r>
          </a:p>
          <a:p>
            <a:pPr marL="434340">
              <a:spcBef>
                <a:spcPts val="800"/>
              </a:spcBef>
            </a:pPr>
            <a:r>
              <a:rPr lang="en-US" sz="2400" dirty="0"/>
              <a:t>Use appropriate tools </a:t>
            </a:r>
            <a:r>
              <a:rPr lang="en-US" sz="2400" dirty="0" smtClean="0"/>
              <a:t>strategically.</a:t>
            </a:r>
          </a:p>
          <a:p>
            <a:pPr marL="434340" lvl="0">
              <a:spcBef>
                <a:spcPts val="800"/>
              </a:spcBef>
            </a:pPr>
            <a:r>
              <a:rPr lang="en-US" sz="2400" dirty="0"/>
              <a:t>Attend to </a:t>
            </a:r>
            <a:r>
              <a:rPr lang="en-US" sz="2400" dirty="0" smtClean="0"/>
              <a:t>precision.</a:t>
            </a:r>
          </a:p>
          <a:p>
            <a:pPr marL="434340" lvl="0">
              <a:spcBef>
                <a:spcPts val="800"/>
              </a:spcBef>
            </a:pPr>
            <a:r>
              <a:rPr lang="en-US" sz="2400" dirty="0"/>
              <a:t>Look for and make use of </a:t>
            </a:r>
            <a:r>
              <a:rPr lang="en-US" sz="2400" dirty="0" smtClean="0"/>
              <a:t>structure.</a:t>
            </a:r>
          </a:p>
          <a:p>
            <a:pPr marL="434340" lvl="0">
              <a:spcBef>
                <a:spcPts val="800"/>
              </a:spcBef>
            </a:pPr>
            <a:r>
              <a:rPr lang="en-US" sz="2400" dirty="0"/>
              <a:t>Look for and express regularity in repeated </a:t>
            </a:r>
            <a:r>
              <a:rPr lang="en-US" sz="2400" dirty="0" smtClean="0"/>
              <a:t>reasoning. </a:t>
            </a:r>
          </a:p>
          <a:p>
            <a:pPr marL="434340" lvl="0">
              <a:spcBef>
                <a:spcPts val="800"/>
              </a:spcBef>
            </a:pPr>
            <a:endParaRPr lang="en-US" sz="2400" dirty="0"/>
          </a:p>
          <a:p>
            <a:pPr marL="434340" lvl="0">
              <a:spcBef>
                <a:spcPts val="800"/>
              </a:spcBef>
            </a:pPr>
            <a:endParaRPr lang="en-US" sz="2400" dirty="0" smtClean="0"/>
          </a:p>
          <a:p>
            <a:pPr marL="434340">
              <a:spcBef>
                <a:spcPts val="800"/>
              </a:spcBef>
            </a:pPr>
            <a:r>
              <a:rPr lang="en-US" sz="2400" dirty="0" smtClean="0"/>
              <a:t>Ask </a:t>
            </a:r>
            <a:r>
              <a:rPr lang="en-US" sz="2400" dirty="0"/>
              <a:t>questions (science) and </a:t>
            </a:r>
            <a:r>
              <a:rPr lang="en-US" sz="2400" dirty="0" smtClean="0"/>
              <a:t>define </a:t>
            </a:r>
            <a:r>
              <a:rPr lang="en-US" sz="2400" dirty="0"/>
              <a:t>problems (engineering</a:t>
            </a:r>
            <a:r>
              <a:rPr lang="en-US" sz="2400" dirty="0" smtClean="0"/>
              <a:t>).</a:t>
            </a:r>
          </a:p>
          <a:p>
            <a:pPr marL="434340">
              <a:spcBef>
                <a:spcPts val="800"/>
              </a:spcBef>
            </a:pPr>
            <a:r>
              <a:rPr lang="en-US" sz="2400" dirty="0" smtClean="0"/>
              <a:t>Develop </a:t>
            </a:r>
            <a:r>
              <a:rPr lang="en-US" sz="2400" dirty="0"/>
              <a:t>and </a:t>
            </a:r>
            <a:r>
              <a:rPr lang="en-US" sz="2400" dirty="0" smtClean="0"/>
              <a:t>use models.</a:t>
            </a:r>
          </a:p>
          <a:p>
            <a:pPr marL="434340">
              <a:spcBef>
                <a:spcPts val="800"/>
              </a:spcBef>
            </a:pPr>
            <a:r>
              <a:rPr lang="en-US" sz="2400" dirty="0" smtClean="0"/>
              <a:t>Plan </a:t>
            </a:r>
            <a:r>
              <a:rPr lang="en-US" sz="2400" dirty="0"/>
              <a:t>and </a:t>
            </a:r>
            <a:r>
              <a:rPr lang="en-US" sz="2400" dirty="0" smtClean="0"/>
              <a:t>carry </a:t>
            </a:r>
            <a:r>
              <a:rPr lang="en-US" sz="2400" dirty="0"/>
              <a:t>out </a:t>
            </a:r>
            <a:r>
              <a:rPr lang="en-US" sz="2400" dirty="0" smtClean="0"/>
              <a:t>investigations.</a:t>
            </a:r>
            <a:endParaRPr lang="en-US" sz="2400" dirty="0"/>
          </a:p>
          <a:p>
            <a:pPr marL="434340">
              <a:spcBef>
                <a:spcPts val="800"/>
              </a:spcBef>
            </a:pPr>
            <a:r>
              <a:rPr lang="en-US" sz="2400" dirty="0" smtClean="0"/>
              <a:t>Analyze </a:t>
            </a:r>
            <a:r>
              <a:rPr lang="en-US" sz="2400" dirty="0"/>
              <a:t>and </a:t>
            </a:r>
            <a:r>
              <a:rPr lang="en-US" sz="2400" dirty="0" smtClean="0"/>
              <a:t>interpret data.</a:t>
            </a:r>
            <a:endParaRPr lang="en-US" sz="2400" dirty="0"/>
          </a:p>
          <a:p>
            <a:pPr marL="434340" lvl="0">
              <a:spcBef>
                <a:spcPts val="800"/>
              </a:spcBef>
            </a:pPr>
            <a:r>
              <a:rPr lang="en-US" sz="2400" dirty="0" smtClean="0"/>
              <a:t>Use </a:t>
            </a:r>
            <a:r>
              <a:rPr lang="en-US" sz="2400" dirty="0"/>
              <a:t>mathematics and computational </a:t>
            </a:r>
            <a:r>
              <a:rPr lang="en-US" sz="2400" dirty="0" smtClean="0"/>
              <a:t>thinking.</a:t>
            </a:r>
          </a:p>
          <a:p>
            <a:pPr marL="434340">
              <a:spcBef>
                <a:spcPts val="800"/>
              </a:spcBef>
            </a:pPr>
            <a:r>
              <a:rPr lang="en-US" sz="2400" dirty="0" smtClean="0"/>
              <a:t>Construct </a:t>
            </a:r>
            <a:r>
              <a:rPr lang="en-US" sz="2400" dirty="0"/>
              <a:t>explanations </a:t>
            </a:r>
            <a:r>
              <a:rPr lang="en-US" sz="2400" dirty="0" smtClean="0"/>
              <a:t>(science</a:t>
            </a:r>
            <a:r>
              <a:rPr lang="en-US" sz="2400" dirty="0"/>
              <a:t>) and </a:t>
            </a:r>
            <a:r>
              <a:rPr lang="en-US" sz="2400" dirty="0" smtClean="0"/>
              <a:t>design </a:t>
            </a:r>
            <a:r>
              <a:rPr lang="en-US" sz="2400" dirty="0"/>
              <a:t>solutions </a:t>
            </a:r>
            <a:r>
              <a:rPr lang="en-US" sz="2400" dirty="0" smtClean="0"/>
              <a:t>(engineering).</a:t>
            </a:r>
          </a:p>
          <a:p>
            <a:pPr marL="434340">
              <a:spcBef>
                <a:spcPts val="800"/>
              </a:spcBef>
            </a:pPr>
            <a:r>
              <a:rPr lang="en-US" sz="2400" dirty="0" smtClean="0"/>
              <a:t>Engage </a:t>
            </a:r>
            <a:r>
              <a:rPr lang="en-US" sz="2400" dirty="0"/>
              <a:t>in argument from </a:t>
            </a:r>
            <a:r>
              <a:rPr lang="en-US" sz="2400" dirty="0" smtClean="0"/>
              <a:t>evidence.</a:t>
            </a:r>
          </a:p>
          <a:p>
            <a:pPr marL="434340">
              <a:spcBef>
                <a:spcPts val="800"/>
              </a:spcBef>
            </a:pPr>
            <a:r>
              <a:rPr lang="en-US" sz="2400" dirty="0" smtClean="0"/>
              <a:t>Obtain, evaluate, </a:t>
            </a:r>
            <a:r>
              <a:rPr lang="en-US" sz="2400" dirty="0"/>
              <a:t>and </a:t>
            </a:r>
            <a:r>
              <a:rPr lang="en-US" sz="2400" dirty="0" smtClean="0"/>
              <a:t>communicate information</a:t>
            </a:r>
            <a:endParaRPr lang="en-US" sz="2400" dirty="0"/>
          </a:p>
        </p:txBody>
      </p:sp>
      <p:pic>
        <p:nvPicPr>
          <p:cNvPr id="1026" name="Picture 2" descr="om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37239" y="400665"/>
            <a:ext cx="2133600" cy="9906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mage result for CCSS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 y="432496"/>
            <a:ext cx="3494706" cy="9635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2595716" y="108277"/>
            <a:ext cx="2693366" cy="584776"/>
          </a:xfrm>
          <a:prstGeom prst="rect">
            <a:avLst/>
          </a:prstGeom>
          <a:noFill/>
        </p:spPr>
        <p:txBody>
          <a:bodyPr wrap="none" rtlCol="0">
            <a:spAutoFit/>
          </a:bodyPr>
          <a:lstStyle/>
          <a:p>
            <a:r>
              <a:rPr lang="en-US" sz="3200" dirty="0" smtClean="0">
                <a:effectLst>
                  <a:outerShdw blurRad="50800" dist="38100" dir="2700000" algn="tl" rotWithShape="0">
                    <a:srgbClr val="000000">
                      <a:alpha val="43000"/>
                    </a:srgbClr>
                  </a:outerShdw>
                </a:effectLst>
              </a:rPr>
              <a:t>The Practices</a:t>
            </a:r>
            <a:endParaRPr lang="en-US" sz="3200" dirty="0">
              <a:effectLst>
                <a:outerShdw blurRad="50800" dist="38100" dir="2700000" algn="tl" rotWithShape="0">
                  <a:srgbClr val="000000">
                    <a:alpha val="43000"/>
                  </a:srgbClr>
                </a:outerShdw>
              </a:effectLst>
            </a:endParaRPr>
          </a:p>
        </p:txBody>
      </p:sp>
    </p:spTree>
    <p:extLst>
      <p:ext uri="{BB962C8B-B14F-4D97-AF65-F5344CB8AC3E}">
        <p14:creationId xmlns:p14="http://schemas.microsoft.com/office/powerpoint/2010/main" val="70980480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1670</TotalTime>
  <Words>906</Words>
  <Application>Microsoft Macintosh PowerPoint</Application>
  <PresentationFormat>On-screen Show (4:3)</PresentationFormat>
  <Paragraphs>99</Paragraphs>
  <Slides>13</Slides>
  <Notes>7</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Calibri</vt:lpstr>
      <vt:lpstr>ＭＳ Ｐゴシック</vt:lpstr>
      <vt:lpstr>Verdana</vt:lpstr>
      <vt:lpstr>Arial</vt:lpstr>
      <vt:lpstr>Office Theme</vt:lpstr>
      <vt:lpstr>Grow Beasts: Growing understanding of measurement and inquiry in the primary grades   </vt:lpstr>
      <vt:lpstr>Grow Beasts: Growing understanding of measurement and inquiry in the primary grades </vt:lpstr>
      <vt:lpstr>How does a Grow Beast grow?</vt:lpstr>
      <vt:lpstr>How does a Grow Beast grow?</vt:lpstr>
      <vt:lpstr>Why bother?</vt:lpstr>
      <vt:lpstr>PowerPoint Presentation</vt:lpstr>
      <vt:lpstr>PowerPoint Presentation</vt:lpstr>
      <vt:lpstr>PowerPoint Presentation</vt:lpstr>
      <vt:lpstr>PowerPoint Presentation</vt:lpstr>
      <vt:lpstr>PowerPoint Presentation</vt:lpstr>
      <vt:lpstr>What do you think?  Would this work in your classroom?  What might your learning objectives be? </vt:lpstr>
      <vt:lpstr>Grow Beasts: Growing understanding of measurement and inquiry in the primary grades   </vt:lpstr>
      <vt:lpstr>Grow Beasts: warm water, water, and salt water</vt:lpstr>
    </vt:vector>
  </TitlesOfParts>
  <Company>Seattle University</Company>
  <LinksUpToDate>false</LinksUpToDate>
  <SharedDoc>false</SharedDoc>
  <HyperlinksChanged>false</HyperlinksChanged>
  <AppVersion>15.0028</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Grow Beasts: Growing students’ understanding of ratio, proportions and slope </dc:title>
  <dc:creator>Seattle University</dc:creator>
  <cp:lastModifiedBy>Roddy, Mark</cp:lastModifiedBy>
  <cp:revision>107</cp:revision>
  <dcterms:created xsi:type="dcterms:W3CDTF">2017-10-08T21:01:40Z</dcterms:created>
  <dcterms:modified xsi:type="dcterms:W3CDTF">2017-10-10T04:27:37Z</dcterms:modified>
</cp:coreProperties>
</file>